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9" r:id="rId4"/>
    <p:sldId id="261" r:id="rId5"/>
    <p:sldId id="260" r:id="rId6"/>
    <p:sldId id="262" r:id="rId7"/>
    <p:sldId id="263" r:id="rId8"/>
    <p:sldId id="264" r:id="rId9"/>
    <p:sldId id="265" r:id="rId10"/>
  </p:sldIdLst>
  <p:sldSz cx="9144000" cy="6858000" type="screen4x3"/>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p:scale>
          <a:sx n="84" d="100"/>
          <a:sy n="84" d="100"/>
        </p:scale>
        <p:origin x="-954" y="-7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标题幻灯片">
    <p:bg>
      <p:bgRef idx="1001">
        <a:schemeClr val="bg1"/>
      </p:bgRef>
    </p:bg>
    <p:spTree>
      <p:nvGrpSpPr>
        <p:cNvPr id="1" name=""/>
        <p:cNvGrpSpPr/>
        <p:nvPr/>
      </p:nvGrpSpPr>
      <p:grpSpPr>
        <a:xfrm>
          <a:off x="0" y="0"/>
          <a:ext cx="0" cy="0"/>
          <a:chOff x="0" y="0"/>
          <a:chExt cx="0" cy="0"/>
        </a:xfrm>
      </p:grpSpPr>
      <p:sp>
        <p:nvSpPr>
          <p:cNvPr id="8" name="标题 7"/>
          <p:cNvSpPr>
            <a:spLocks noGrp="1"/>
          </p:cNvSpPr>
          <p:nvPr>
            <p:ph type="ctrTitle"/>
          </p:nvPr>
        </p:nvSpPr>
        <p:spPr>
          <a:xfrm>
            <a:off x="2286000" y="3124200"/>
            <a:ext cx="6172200" cy="1894362"/>
          </a:xfrm>
        </p:spPr>
        <p:txBody>
          <a:bodyPr/>
          <a:lstStyle>
            <a:lvl1pPr>
              <a:defRPr b="1"/>
            </a:lvl1pPr>
          </a:lstStyle>
          <a:p>
            <a:r>
              <a:rPr kumimoji="0" lang="zh-CN" altLang="en-US" smtClean="0"/>
              <a:t>单击此处编辑母版标题样式</a:t>
            </a:r>
            <a:endParaRPr kumimoji="0" lang="en-US"/>
          </a:p>
        </p:txBody>
      </p:sp>
      <p:sp>
        <p:nvSpPr>
          <p:cNvPr id="9" name="副标题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zh-CN" altLang="en-US" smtClean="0"/>
              <a:t>单击此处编辑母版副标题样式</a:t>
            </a:r>
            <a:endParaRPr kumimoji="0" lang="en-US"/>
          </a:p>
        </p:txBody>
      </p:sp>
      <p:sp>
        <p:nvSpPr>
          <p:cNvPr id="28" name="日期占位符 27"/>
          <p:cNvSpPr>
            <a:spLocks noGrp="1"/>
          </p:cNvSpPr>
          <p:nvPr>
            <p:ph type="dt" sz="half" idx="10"/>
          </p:nvPr>
        </p:nvSpPr>
        <p:spPr bwMode="auto">
          <a:xfrm rot="5400000">
            <a:off x="7764621" y="1174097"/>
            <a:ext cx="2286000" cy="381000"/>
          </a:xfrm>
        </p:spPr>
        <p:txBody>
          <a:bodyPr/>
          <a:lstStyle/>
          <a:p>
            <a:fld id="{5144D5AC-0D1E-4890-AE01-395209432DD0}" type="datetimeFigureOut">
              <a:rPr lang="zh-CN" altLang="en-US" smtClean="0"/>
              <a:pPr/>
              <a:t>2016-10-2</a:t>
            </a:fld>
            <a:endParaRPr lang="zh-CN" altLang="en-US"/>
          </a:p>
        </p:txBody>
      </p:sp>
      <p:sp>
        <p:nvSpPr>
          <p:cNvPr id="17" name="页脚占位符 16"/>
          <p:cNvSpPr>
            <a:spLocks noGrp="1"/>
          </p:cNvSpPr>
          <p:nvPr>
            <p:ph type="ftr" sz="quarter" idx="11"/>
          </p:nvPr>
        </p:nvSpPr>
        <p:spPr bwMode="auto">
          <a:xfrm rot="5400000">
            <a:off x="7077269" y="4181669"/>
            <a:ext cx="3657600" cy="384048"/>
          </a:xfrm>
        </p:spPr>
        <p:txBody>
          <a:bodyPr/>
          <a:lstStyle/>
          <a:p>
            <a:endParaRPr lang="zh-CN" altLang="en-US"/>
          </a:p>
        </p:txBody>
      </p:sp>
      <p:sp>
        <p:nvSpPr>
          <p:cNvPr id="10" name="矩形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矩形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矩形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矩形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直接连接符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直接连接符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直接连接符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直接连接符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直接连接符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直接连接符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矩形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椭圆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椭圆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椭圆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椭圆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椭圆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灯片编号占位符 28"/>
          <p:cNvSpPr>
            <a:spLocks noGrp="1"/>
          </p:cNvSpPr>
          <p:nvPr>
            <p:ph type="sldNum" sz="quarter" idx="12"/>
          </p:nvPr>
        </p:nvSpPr>
        <p:spPr bwMode="auto">
          <a:xfrm>
            <a:off x="1325544" y="4928702"/>
            <a:ext cx="609600" cy="517524"/>
          </a:xfrm>
        </p:spPr>
        <p:txBody>
          <a:bodyPr/>
          <a:lstStyle/>
          <a:p>
            <a:fld id="{3BB54CCB-5623-41DC-83CC-E3F2C6FA6F05}" type="slidenum">
              <a:rPr lang="zh-CN" altLang="en-US" smtClean="0"/>
              <a:pPr/>
              <a:t>‹#›</a:t>
            </a:fld>
            <a:endParaRPr lang="zh-CN" altLang="en-US"/>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kumimoji="0" lang="zh-CN" altLang="en-US" smtClean="0"/>
              <a:t>单击此处编辑母版标题样式</a:t>
            </a:r>
            <a:endParaRPr kumimoji="0" lang="en-US"/>
          </a:p>
        </p:txBody>
      </p:sp>
      <p:sp>
        <p:nvSpPr>
          <p:cNvPr id="3" name="竖排文字占位符 2"/>
          <p:cNvSpPr>
            <a:spLocks noGrp="1"/>
          </p:cNvSpPr>
          <p:nvPr>
            <p:ph type="body" orient="vert" idx="1"/>
          </p:nvPr>
        </p:nvSpPr>
        <p:spPr/>
        <p:txBody>
          <a:bodyPr vert="eaVert"/>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4" name="日期占位符 3"/>
          <p:cNvSpPr>
            <a:spLocks noGrp="1"/>
          </p:cNvSpPr>
          <p:nvPr>
            <p:ph type="dt" sz="half" idx="10"/>
          </p:nvPr>
        </p:nvSpPr>
        <p:spPr/>
        <p:txBody>
          <a:bodyPr/>
          <a:lstStyle/>
          <a:p>
            <a:fld id="{5144D5AC-0D1E-4890-AE01-395209432DD0}" type="datetimeFigureOut">
              <a:rPr lang="zh-CN" altLang="en-US" smtClean="0"/>
              <a:pPr/>
              <a:t>2016-10-2</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3BB54CCB-5623-41DC-83CC-E3F2C6FA6F05}" type="slidenum">
              <a:rPr lang="zh-CN" altLang="en-US" smtClean="0"/>
              <a:pPr/>
              <a:t>‹#›</a:t>
            </a:fld>
            <a:endParaRPr lang="zh-CN" altLang="en-US"/>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9"/>
            <a:ext cx="1676400" cy="5851525"/>
          </a:xfrm>
        </p:spPr>
        <p:txBody>
          <a:bodyPr vert="eaVert"/>
          <a:lstStyle/>
          <a:p>
            <a:r>
              <a:rPr kumimoji="0" lang="zh-CN" altLang="en-US" smtClean="0"/>
              <a:t>单击此处编辑母版标题样式</a:t>
            </a:r>
            <a:endParaRPr kumimoji="0" lang="en-US"/>
          </a:p>
        </p:txBody>
      </p:sp>
      <p:sp>
        <p:nvSpPr>
          <p:cNvPr id="3" name="竖排文字占位符 2"/>
          <p:cNvSpPr>
            <a:spLocks noGrp="1"/>
          </p:cNvSpPr>
          <p:nvPr>
            <p:ph type="body" orient="vert" idx="1"/>
          </p:nvPr>
        </p:nvSpPr>
        <p:spPr>
          <a:xfrm>
            <a:off x="457200" y="274638"/>
            <a:ext cx="6019800" cy="5851525"/>
          </a:xfrm>
        </p:spPr>
        <p:txBody>
          <a:bodyPr vert="eaVert"/>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4" name="日期占位符 3"/>
          <p:cNvSpPr>
            <a:spLocks noGrp="1"/>
          </p:cNvSpPr>
          <p:nvPr>
            <p:ph type="dt" sz="half" idx="10"/>
          </p:nvPr>
        </p:nvSpPr>
        <p:spPr/>
        <p:txBody>
          <a:bodyPr/>
          <a:lstStyle/>
          <a:p>
            <a:fld id="{5144D5AC-0D1E-4890-AE01-395209432DD0}" type="datetimeFigureOut">
              <a:rPr lang="zh-CN" altLang="en-US" smtClean="0"/>
              <a:pPr/>
              <a:t>2016-10-2</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3BB54CCB-5623-41DC-83CC-E3F2C6FA6F05}" type="slidenum">
              <a:rPr lang="zh-CN" altLang="en-US" smtClean="0"/>
              <a:pPr/>
              <a:t>‹#›</a:t>
            </a:fld>
            <a:endParaRPr lang="zh-CN" altLang="en-US"/>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kumimoji="0" lang="zh-CN" altLang="en-US" smtClean="0"/>
              <a:t>单击此处编辑母版标题样式</a:t>
            </a:r>
            <a:endParaRPr kumimoji="0" lang="en-US"/>
          </a:p>
        </p:txBody>
      </p:sp>
      <p:sp>
        <p:nvSpPr>
          <p:cNvPr id="8" name="内容占位符 7"/>
          <p:cNvSpPr>
            <a:spLocks noGrp="1"/>
          </p:cNvSpPr>
          <p:nvPr>
            <p:ph sz="quarter" idx="1"/>
          </p:nvPr>
        </p:nvSpPr>
        <p:spPr>
          <a:xfrm>
            <a:off x="457200" y="1600200"/>
            <a:ext cx="7467600" cy="4873752"/>
          </a:xfrm>
        </p:spPr>
        <p:txBody>
          <a:bodyPr/>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7" name="日期占位符 6"/>
          <p:cNvSpPr>
            <a:spLocks noGrp="1"/>
          </p:cNvSpPr>
          <p:nvPr>
            <p:ph type="dt" sz="half" idx="14"/>
          </p:nvPr>
        </p:nvSpPr>
        <p:spPr/>
        <p:txBody>
          <a:bodyPr rtlCol="0"/>
          <a:lstStyle/>
          <a:p>
            <a:fld id="{5144D5AC-0D1E-4890-AE01-395209432DD0}" type="datetimeFigureOut">
              <a:rPr lang="zh-CN" altLang="en-US" smtClean="0"/>
              <a:pPr/>
              <a:t>2016-10-2</a:t>
            </a:fld>
            <a:endParaRPr lang="zh-CN" altLang="en-US"/>
          </a:p>
        </p:txBody>
      </p:sp>
      <p:sp>
        <p:nvSpPr>
          <p:cNvPr id="9" name="灯片编号占位符 8"/>
          <p:cNvSpPr>
            <a:spLocks noGrp="1"/>
          </p:cNvSpPr>
          <p:nvPr>
            <p:ph type="sldNum" sz="quarter" idx="15"/>
          </p:nvPr>
        </p:nvSpPr>
        <p:spPr/>
        <p:txBody>
          <a:bodyPr rtlCol="0"/>
          <a:lstStyle/>
          <a:p>
            <a:fld id="{3BB54CCB-5623-41DC-83CC-E3F2C6FA6F05}" type="slidenum">
              <a:rPr lang="zh-CN" altLang="en-US" smtClean="0"/>
              <a:pPr/>
              <a:t>‹#›</a:t>
            </a:fld>
            <a:endParaRPr lang="zh-CN" altLang="en-US"/>
          </a:p>
        </p:txBody>
      </p:sp>
      <p:sp>
        <p:nvSpPr>
          <p:cNvPr id="10" name="页脚占位符 9"/>
          <p:cNvSpPr>
            <a:spLocks noGrp="1"/>
          </p:cNvSpPr>
          <p:nvPr>
            <p:ph type="ftr" sz="quarter" idx="16"/>
          </p:nvPr>
        </p:nvSpPr>
        <p:spPr/>
        <p:txBody>
          <a:bodyPr rtlCol="0"/>
          <a:lstStyle/>
          <a:p>
            <a:endParaRPr lang="zh-CN" altLang="en-US"/>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节标题">
    <p:bg>
      <p:bgRef idx="1001">
        <a:schemeClr val="bg2"/>
      </p:bgRef>
    </p:bg>
    <p:spTree>
      <p:nvGrpSpPr>
        <p:cNvPr id="1" name=""/>
        <p:cNvGrpSpPr/>
        <p:nvPr/>
      </p:nvGrpSpPr>
      <p:grpSpPr>
        <a:xfrm>
          <a:off x="0" y="0"/>
          <a:ext cx="0" cy="0"/>
          <a:chOff x="0" y="0"/>
          <a:chExt cx="0" cy="0"/>
        </a:xfrm>
      </p:grpSpPr>
      <p:sp>
        <p:nvSpPr>
          <p:cNvPr id="2" name="标题 1"/>
          <p:cNvSpPr>
            <a:spLocks noGrp="1"/>
          </p:cNvSpPr>
          <p:nvPr>
            <p:ph type="title"/>
          </p:nvPr>
        </p:nvSpPr>
        <p:spPr>
          <a:xfrm>
            <a:off x="2286000" y="2895600"/>
            <a:ext cx="6172200" cy="2053590"/>
          </a:xfrm>
        </p:spPr>
        <p:txBody>
          <a:bodyPr/>
          <a:lstStyle>
            <a:lvl1pPr algn="l">
              <a:buNone/>
              <a:defRPr sz="3000" b="1" cap="small" baseline="0"/>
            </a:lvl1pPr>
          </a:lstStyle>
          <a:p>
            <a:r>
              <a:rPr kumimoji="0" lang="zh-CN" altLang="en-US" smtClean="0"/>
              <a:t>单击此处编辑母版标题样式</a:t>
            </a:r>
            <a:endParaRPr kumimoji="0" lang="en-US"/>
          </a:p>
        </p:txBody>
      </p:sp>
      <p:sp>
        <p:nvSpPr>
          <p:cNvPr id="3" name="文本占位符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zh-CN" altLang="en-US" smtClean="0"/>
              <a:t>单击此处编辑母版文本样式</a:t>
            </a:r>
          </a:p>
        </p:txBody>
      </p:sp>
      <p:sp>
        <p:nvSpPr>
          <p:cNvPr id="4" name="日期占位符 3"/>
          <p:cNvSpPr>
            <a:spLocks noGrp="1"/>
          </p:cNvSpPr>
          <p:nvPr>
            <p:ph type="dt" sz="half" idx="10"/>
          </p:nvPr>
        </p:nvSpPr>
        <p:spPr bwMode="auto">
          <a:xfrm rot="5400000">
            <a:off x="7763256" y="1170432"/>
            <a:ext cx="2286000" cy="381000"/>
          </a:xfrm>
        </p:spPr>
        <p:txBody>
          <a:bodyPr/>
          <a:lstStyle/>
          <a:p>
            <a:fld id="{5144D5AC-0D1E-4890-AE01-395209432DD0}" type="datetimeFigureOut">
              <a:rPr lang="zh-CN" altLang="en-US" smtClean="0"/>
              <a:pPr/>
              <a:t>2016-10-2</a:t>
            </a:fld>
            <a:endParaRPr lang="zh-CN" altLang="en-US"/>
          </a:p>
        </p:txBody>
      </p:sp>
      <p:sp>
        <p:nvSpPr>
          <p:cNvPr id="5" name="页脚占位符 4"/>
          <p:cNvSpPr>
            <a:spLocks noGrp="1"/>
          </p:cNvSpPr>
          <p:nvPr>
            <p:ph type="ftr" sz="quarter" idx="11"/>
          </p:nvPr>
        </p:nvSpPr>
        <p:spPr bwMode="auto">
          <a:xfrm rot="5400000">
            <a:off x="7077456" y="4178808"/>
            <a:ext cx="3657600" cy="384048"/>
          </a:xfrm>
        </p:spPr>
        <p:txBody>
          <a:bodyPr/>
          <a:lstStyle/>
          <a:p>
            <a:endParaRPr lang="zh-CN" altLang="en-US"/>
          </a:p>
        </p:txBody>
      </p:sp>
      <p:sp>
        <p:nvSpPr>
          <p:cNvPr id="9" name="矩形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矩形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矩形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矩形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直接连接符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直接连接符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直接连接符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直接连接符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直接连接符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矩形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椭圆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椭圆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椭圆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椭圆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椭圆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直接连接符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灯片编号占位符 5"/>
          <p:cNvSpPr>
            <a:spLocks noGrp="1"/>
          </p:cNvSpPr>
          <p:nvPr>
            <p:ph type="sldNum" sz="quarter" idx="12"/>
          </p:nvPr>
        </p:nvSpPr>
        <p:spPr bwMode="auto">
          <a:xfrm>
            <a:off x="1340616" y="4928702"/>
            <a:ext cx="609600" cy="517524"/>
          </a:xfrm>
        </p:spPr>
        <p:txBody>
          <a:bodyPr/>
          <a:lstStyle/>
          <a:p>
            <a:fld id="{3BB54CCB-5623-41DC-83CC-E3F2C6FA6F05}" type="slidenum">
              <a:rPr lang="zh-CN" altLang="en-US" smtClean="0"/>
              <a:pPr/>
              <a:t>‹#›</a:t>
            </a:fld>
            <a:endParaRPr lang="zh-CN" altLang="en-US"/>
          </a:p>
        </p:txBody>
      </p:sp>
    </p:spTree>
  </p:cSld>
  <p:clrMapOvr>
    <a:overrideClrMapping bg1="dk1" tx1="lt1" bg2="dk2" tx2="lt2" accent1="accent1" accent2="accent2" accent3="accent3" accent4="accent4" accent5="accent5" accent6="accent6" hlink="hlink" folHlink="folHlink"/>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kumimoji="0" lang="zh-CN" altLang="en-US" smtClean="0"/>
              <a:t>单击此处编辑母版标题样式</a:t>
            </a:r>
            <a:endParaRPr kumimoji="0" lang="en-US"/>
          </a:p>
        </p:txBody>
      </p:sp>
      <p:sp>
        <p:nvSpPr>
          <p:cNvPr id="5" name="日期占位符 4"/>
          <p:cNvSpPr>
            <a:spLocks noGrp="1"/>
          </p:cNvSpPr>
          <p:nvPr>
            <p:ph type="dt" sz="half" idx="10"/>
          </p:nvPr>
        </p:nvSpPr>
        <p:spPr/>
        <p:txBody>
          <a:bodyPr/>
          <a:lstStyle/>
          <a:p>
            <a:fld id="{5144D5AC-0D1E-4890-AE01-395209432DD0}" type="datetimeFigureOut">
              <a:rPr lang="zh-CN" altLang="en-US" smtClean="0"/>
              <a:pPr/>
              <a:t>2016-10-2</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3BB54CCB-5623-41DC-83CC-E3F2C6FA6F05}" type="slidenum">
              <a:rPr lang="zh-CN" altLang="en-US" smtClean="0"/>
              <a:pPr/>
              <a:t>‹#›</a:t>
            </a:fld>
            <a:endParaRPr lang="zh-CN" altLang="en-US"/>
          </a:p>
        </p:txBody>
      </p:sp>
      <p:sp>
        <p:nvSpPr>
          <p:cNvPr id="9" name="内容占位符 8"/>
          <p:cNvSpPr>
            <a:spLocks noGrp="1"/>
          </p:cNvSpPr>
          <p:nvPr>
            <p:ph sz="quarter" idx="1"/>
          </p:nvPr>
        </p:nvSpPr>
        <p:spPr>
          <a:xfrm>
            <a:off x="457200" y="1600200"/>
            <a:ext cx="3657600" cy="4572000"/>
          </a:xfrm>
        </p:spPr>
        <p:txBody>
          <a:bodyPr/>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11" name="内容占位符 10"/>
          <p:cNvSpPr>
            <a:spLocks noGrp="1"/>
          </p:cNvSpPr>
          <p:nvPr>
            <p:ph sz="quarter" idx="2"/>
          </p:nvPr>
        </p:nvSpPr>
        <p:spPr>
          <a:xfrm>
            <a:off x="4270248" y="1600200"/>
            <a:ext cx="3657600" cy="4572000"/>
          </a:xfrm>
        </p:spPr>
        <p:txBody>
          <a:bodyPr/>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7543800" cy="1143000"/>
          </a:xfrm>
        </p:spPr>
        <p:txBody>
          <a:bodyPr anchor="b"/>
          <a:lstStyle>
            <a:lvl1pPr>
              <a:defRPr/>
            </a:lvl1pPr>
          </a:lstStyle>
          <a:p>
            <a:r>
              <a:rPr kumimoji="0" lang="zh-CN" altLang="en-US" smtClean="0"/>
              <a:t>单击此处编辑母版标题样式</a:t>
            </a:r>
            <a:endParaRPr kumimoji="0" lang="en-US"/>
          </a:p>
        </p:txBody>
      </p:sp>
      <p:sp>
        <p:nvSpPr>
          <p:cNvPr id="7" name="日期占位符 6"/>
          <p:cNvSpPr>
            <a:spLocks noGrp="1"/>
          </p:cNvSpPr>
          <p:nvPr>
            <p:ph type="dt" sz="half" idx="10"/>
          </p:nvPr>
        </p:nvSpPr>
        <p:spPr/>
        <p:txBody>
          <a:bodyPr/>
          <a:lstStyle/>
          <a:p>
            <a:fld id="{5144D5AC-0D1E-4890-AE01-395209432DD0}" type="datetimeFigureOut">
              <a:rPr lang="zh-CN" altLang="en-US" smtClean="0"/>
              <a:pPr/>
              <a:t>2016-10-2</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3BB54CCB-5623-41DC-83CC-E3F2C6FA6F05}" type="slidenum">
              <a:rPr lang="zh-CN" altLang="en-US" smtClean="0"/>
              <a:pPr/>
              <a:t>‹#›</a:t>
            </a:fld>
            <a:endParaRPr lang="zh-CN" altLang="en-US"/>
          </a:p>
        </p:txBody>
      </p:sp>
      <p:sp>
        <p:nvSpPr>
          <p:cNvPr id="11" name="内容占位符 10"/>
          <p:cNvSpPr>
            <a:spLocks noGrp="1"/>
          </p:cNvSpPr>
          <p:nvPr>
            <p:ph sz="quarter" idx="2"/>
          </p:nvPr>
        </p:nvSpPr>
        <p:spPr>
          <a:xfrm>
            <a:off x="457200" y="2362200"/>
            <a:ext cx="3657600" cy="3886200"/>
          </a:xfrm>
        </p:spPr>
        <p:txBody>
          <a:bodyPr/>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13" name="内容占位符 12"/>
          <p:cNvSpPr>
            <a:spLocks noGrp="1"/>
          </p:cNvSpPr>
          <p:nvPr>
            <p:ph sz="quarter" idx="4"/>
          </p:nvPr>
        </p:nvSpPr>
        <p:spPr>
          <a:xfrm>
            <a:off x="4371975" y="2362200"/>
            <a:ext cx="3657600" cy="3886200"/>
          </a:xfrm>
        </p:spPr>
        <p:txBody>
          <a:bodyPr/>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12" name="文本占位符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zh-CN" altLang="en-US" smtClean="0"/>
              <a:t>单击此处编辑母版文本样式</a:t>
            </a:r>
          </a:p>
        </p:txBody>
      </p:sp>
      <p:sp>
        <p:nvSpPr>
          <p:cNvPr id="14" name="文本占位符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zh-CN" altLang="en-US" smtClean="0"/>
              <a:t>单击此处编辑母版文本样式</a:t>
            </a:r>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kumimoji="0" lang="zh-CN" altLang="en-US" smtClean="0"/>
              <a:t>单击此处编辑母版标题样式</a:t>
            </a:r>
            <a:endParaRPr kumimoji="0" lang="en-US"/>
          </a:p>
        </p:txBody>
      </p:sp>
      <p:sp>
        <p:nvSpPr>
          <p:cNvPr id="6" name="日期占位符 5"/>
          <p:cNvSpPr>
            <a:spLocks noGrp="1"/>
          </p:cNvSpPr>
          <p:nvPr>
            <p:ph type="dt" sz="half" idx="10"/>
          </p:nvPr>
        </p:nvSpPr>
        <p:spPr/>
        <p:txBody>
          <a:bodyPr rtlCol="0"/>
          <a:lstStyle/>
          <a:p>
            <a:fld id="{5144D5AC-0D1E-4890-AE01-395209432DD0}" type="datetimeFigureOut">
              <a:rPr lang="zh-CN" altLang="en-US" smtClean="0"/>
              <a:pPr/>
              <a:t>2016-10-2</a:t>
            </a:fld>
            <a:endParaRPr lang="zh-CN" altLang="en-US"/>
          </a:p>
        </p:txBody>
      </p:sp>
      <p:sp>
        <p:nvSpPr>
          <p:cNvPr id="7" name="灯片编号占位符 6"/>
          <p:cNvSpPr>
            <a:spLocks noGrp="1"/>
          </p:cNvSpPr>
          <p:nvPr>
            <p:ph type="sldNum" sz="quarter" idx="11"/>
          </p:nvPr>
        </p:nvSpPr>
        <p:spPr/>
        <p:txBody>
          <a:bodyPr rtlCol="0"/>
          <a:lstStyle/>
          <a:p>
            <a:fld id="{3BB54CCB-5623-41DC-83CC-E3F2C6FA6F05}" type="slidenum">
              <a:rPr lang="zh-CN" altLang="en-US" smtClean="0"/>
              <a:pPr/>
              <a:t>‹#›</a:t>
            </a:fld>
            <a:endParaRPr lang="zh-CN" altLang="en-US"/>
          </a:p>
        </p:txBody>
      </p:sp>
      <p:sp>
        <p:nvSpPr>
          <p:cNvPr id="8" name="页脚占位符 7"/>
          <p:cNvSpPr>
            <a:spLocks noGrp="1"/>
          </p:cNvSpPr>
          <p:nvPr>
            <p:ph type="ftr" sz="quarter" idx="12"/>
          </p:nvPr>
        </p:nvSpPr>
        <p:spPr/>
        <p:txBody>
          <a:bodyPr rtlCol="0"/>
          <a:lstStyle/>
          <a:p>
            <a:endParaRPr lang="zh-CN" altLang="en-US"/>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5144D5AC-0D1E-4890-AE01-395209432DD0}" type="datetimeFigureOut">
              <a:rPr lang="zh-CN" altLang="en-US" smtClean="0"/>
              <a:pPr/>
              <a:t>2016-10-2</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3BB54CCB-5623-41DC-83CC-E3F2C6FA6F05}" type="slidenum">
              <a:rPr lang="zh-CN" altLang="en-US" smtClean="0"/>
              <a:pPr/>
              <a:t>‹#›</a:t>
            </a:fld>
            <a:endParaRPr lang="zh-CN" altLang="en-US"/>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内容与标题">
    <p:bg>
      <p:bgRef idx="1001">
        <a:schemeClr val="bg1"/>
      </p:bgRef>
    </p:bg>
    <p:spTree>
      <p:nvGrpSpPr>
        <p:cNvPr id="1" name=""/>
        <p:cNvGrpSpPr/>
        <p:nvPr/>
      </p:nvGrpSpPr>
      <p:grpSpPr>
        <a:xfrm>
          <a:off x="0" y="0"/>
          <a:ext cx="0" cy="0"/>
          <a:chOff x="0" y="0"/>
          <a:chExt cx="0" cy="0"/>
        </a:xfrm>
      </p:grpSpPr>
      <p:sp>
        <p:nvSpPr>
          <p:cNvPr id="10" name="直接连接符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标题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zh-CN" altLang="en-US" smtClean="0"/>
              <a:t>单击此处编辑母版标题样式</a:t>
            </a:r>
            <a:endParaRPr kumimoji="0" lang="en-US"/>
          </a:p>
        </p:txBody>
      </p:sp>
      <p:sp>
        <p:nvSpPr>
          <p:cNvPr id="3" name="文本占位符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zh-CN" altLang="en-US" smtClean="0"/>
              <a:t>单击此处编辑母版文本样式</a:t>
            </a:r>
          </a:p>
        </p:txBody>
      </p:sp>
      <p:sp>
        <p:nvSpPr>
          <p:cNvPr id="8" name="直接连接符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直接连接符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直接连接符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矩形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直接连接符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椭圆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内容占位符 17"/>
          <p:cNvSpPr>
            <a:spLocks noGrp="1"/>
          </p:cNvSpPr>
          <p:nvPr>
            <p:ph sz="quarter" idx="1"/>
          </p:nvPr>
        </p:nvSpPr>
        <p:spPr>
          <a:xfrm>
            <a:off x="304800" y="274320"/>
            <a:ext cx="5638800" cy="6327648"/>
          </a:xfrm>
        </p:spPr>
        <p:txBody>
          <a:bodyPr/>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21" name="日期占位符 20"/>
          <p:cNvSpPr>
            <a:spLocks noGrp="1"/>
          </p:cNvSpPr>
          <p:nvPr>
            <p:ph type="dt" sz="half" idx="14"/>
          </p:nvPr>
        </p:nvSpPr>
        <p:spPr/>
        <p:txBody>
          <a:bodyPr rtlCol="0"/>
          <a:lstStyle/>
          <a:p>
            <a:fld id="{5144D5AC-0D1E-4890-AE01-395209432DD0}" type="datetimeFigureOut">
              <a:rPr lang="zh-CN" altLang="en-US" smtClean="0"/>
              <a:pPr/>
              <a:t>2016-10-2</a:t>
            </a:fld>
            <a:endParaRPr lang="zh-CN" altLang="en-US"/>
          </a:p>
        </p:txBody>
      </p:sp>
      <p:sp>
        <p:nvSpPr>
          <p:cNvPr id="22" name="灯片编号占位符 21"/>
          <p:cNvSpPr>
            <a:spLocks noGrp="1"/>
          </p:cNvSpPr>
          <p:nvPr>
            <p:ph type="sldNum" sz="quarter" idx="15"/>
          </p:nvPr>
        </p:nvSpPr>
        <p:spPr/>
        <p:txBody>
          <a:bodyPr rtlCol="0"/>
          <a:lstStyle/>
          <a:p>
            <a:fld id="{3BB54CCB-5623-41DC-83CC-E3F2C6FA6F05}" type="slidenum">
              <a:rPr lang="zh-CN" altLang="en-US" smtClean="0"/>
              <a:pPr/>
              <a:t>‹#›</a:t>
            </a:fld>
            <a:endParaRPr lang="zh-CN" altLang="en-US"/>
          </a:p>
        </p:txBody>
      </p:sp>
      <p:sp>
        <p:nvSpPr>
          <p:cNvPr id="23" name="页脚占位符 22"/>
          <p:cNvSpPr>
            <a:spLocks noGrp="1"/>
          </p:cNvSpPr>
          <p:nvPr>
            <p:ph type="ftr" sz="quarter" idx="16"/>
          </p:nvPr>
        </p:nvSpPr>
        <p:spPr/>
        <p:txBody>
          <a:bodyPr rtlCol="0"/>
          <a:lstStyle/>
          <a:p>
            <a:endParaRPr lang="zh-CN" altLang="en-US"/>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图片与标题">
    <p:spTree>
      <p:nvGrpSpPr>
        <p:cNvPr id="1" name=""/>
        <p:cNvGrpSpPr/>
        <p:nvPr/>
      </p:nvGrpSpPr>
      <p:grpSpPr>
        <a:xfrm>
          <a:off x="0" y="0"/>
          <a:ext cx="0" cy="0"/>
          <a:chOff x="0" y="0"/>
          <a:chExt cx="0" cy="0"/>
        </a:xfrm>
      </p:grpSpPr>
      <p:sp>
        <p:nvSpPr>
          <p:cNvPr id="9" name="直接连接符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椭圆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标题 1"/>
          <p:cNvSpPr>
            <a:spLocks noGrp="1"/>
          </p:cNvSpPr>
          <p:nvPr>
            <p:ph type="title"/>
          </p:nvPr>
        </p:nvSpPr>
        <p:spPr>
          <a:xfrm rot="5400000">
            <a:off x="3350133" y="3200400"/>
            <a:ext cx="6309360" cy="457200"/>
          </a:xfrm>
        </p:spPr>
        <p:txBody>
          <a:bodyPr anchor="b"/>
          <a:lstStyle>
            <a:lvl1pPr algn="l">
              <a:buNone/>
              <a:defRPr sz="2000" b="1"/>
            </a:lvl1pPr>
          </a:lstStyle>
          <a:p>
            <a:r>
              <a:rPr kumimoji="0" lang="zh-CN" altLang="en-US" smtClean="0"/>
              <a:t>单击此处编辑母版标题样式</a:t>
            </a:r>
            <a:endParaRPr kumimoji="0" lang="en-US"/>
          </a:p>
        </p:txBody>
      </p:sp>
      <p:sp>
        <p:nvSpPr>
          <p:cNvPr id="3" name="图片占位符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zh-CN" altLang="en-US" smtClean="0"/>
              <a:t>单击图标添加图片</a:t>
            </a:r>
            <a:endParaRPr kumimoji="0" lang="en-US" dirty="0"/>
          </a:p>
        </p:txBody>
      </p:sp>
      <p:sp>
        <p:nvSpPr>
          <p:cNvPr id="4" name="文本占位符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zh-CN" altLang="en-US" smtClean="0"/>
              <a:t>单击此处编辑母版文本样式</a:t>
            </a:r>
          </a:p>
        </p:txBody>
      </p:sp>
      <p:sp>
        <p:nvSpPr>
          <p:cNvPr id="10" name="直接连接符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矩形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直接连接符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直接连接符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直接连接符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日期占位符 16"/>
          <p:cNvSpPr>
            <a:spLocks noGrp="1"/>
          </p:cNvSpPr>
          <p:nvPr>
            <p:ph type="dt" sz="half" idx="10"/>
          </p:nvPr>
        </p:nvSpPr>
        <p:spPr/>
        <p:txBody>
          <a:bodyPr rtlCol="0"/>
          <a:lstStyle/>
          <a:p>
            <a:fld id="{5144D5AC-0D1E-4890-AE01-395209432DD0}" type="datetimeFigureOut">
              <a:rPr lang="zh-CN" altLang="en-US" smtClean="0"/>
              <a:pPr/>
              <a:t>2016-10-2</a:t>
            </a:fld>
            <a:endParaRPr lang="zh-CN" altLang="en-US"/>
          </a:p>
        </p:txBody>
      </p:sp>
      <p:sp>
        <p:nvSpPr>
          <p:cNvPr id="18" name="灯片编号占位符 17"/>
          <p:cNvSpPr>
            <a:spLocks noGrp="1"/>
          </p:cNvSpPr>
          <p:nvPr>
            <p:ph type="sldNum" sz="quarter" idx="11"/>
          </p:nvPr>
        </p:nvSpPr>
        <p:spPr/>
        <p:txBody>
          <a:bodyPr rtlCol="0"/>
          <a:lstStyle/>
          <a:p>
            <a:fld id="{3BB54CCB-5623-41DC-83CC-E3F2C6FA6F05}" type="slidenum">
              <a:rPr lang="zh-CN" altLang="en-US" smtClean="0"/>
              <a:pPr/>
              <a:t>‹#›</a:t>
            </a:fld>
            <a:endParaRPr lang="zh-CN" altLang="en-US"/>
          </a:p>
        </p:txBody>
      </p:sp>
      <p:sp>
        <p:nvSpPr>
          <p:cNvPr id="21" name="页脚占位符 20"/>
          <p:cNvSpPr>
            <a:spLocks noGrp="1"/>
          </p:cNvSpPr>
          <p:nvPr>
            <p:ph type="ftr" sz="quarter" idx="12"/>
          </p:nvPr>
        </p:nvSpPr>
        <p:spPr/>
        <p:txBody>
          <a:bodyPr rtlCol="0"/>
          <a:lstStyle/>
          <a:p>
            <a:endParaRPr lang="zh-CN" altLang="en-US"/>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直接连接符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标题占位符 21"/>
          <p:cNvSpPr>
            <a:spLocks noGrp="1"/>
          </p:cNvSpPr>
          <p:nvPr>
            <p:ph type="title"/>
          </p:nvPr>
        </p:nvSpPr>
        <p:spPr>
          <a:xfrm>
            <a:off x="457200" y="274638"/>
            <a:ext cx="7467600" cy="1143000"/>
          </a:xfrm>
          <a:prstGeom prst="rect">
            <a:avLst/>
          </a:prstGeom>
        </p:spPr>
        <p:txBody>
          <a:bodyPr vert="horz" anchor="b">
            <a:normAutofit/>
          </a:bodyPr>
          <a:lstStyle/>
          <a:p>
            <a:r>
              <a:rPr kumimoji="0" lang="zh-CN" altLang="en-US" smtClean="0"/>
              <a:t>单击此处编辑母版标题样式</a:t>
            </a:r>
            <a:endParaRPr kumimoji="0" lang="en-US"/>
          </a:p>
        </p:txBody>
      </p:sp>
      <p:sp>
        <p:nvSpPr>
          <p:cNvPr id="13" name="文本占位符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zh-CN" altLang="en-US" smtClean="0"/>
              <a:t>单击此处编辑母版文本样式</a:t>
            </a:r>
          </a:p>
          <a:p>
            <a:pPr lvl="1" eaLnBrk="1" latinLnBrk="0" hangingPunct="1"/>
            <a:r>
              <a:rPr kumimoji="0" lang="zh-CN" altLang="en-US" smtClean="0"/>
              <a:t>第二级</a:t>
            </a:r>
          </a:p>
          <a:p>
            <a:pPr lvl="2" eaLnBrk="1" latinLnBrk="0" hangingPunct="1"/>
            <a:r>
              <a:rPr kumimoji="0" lang="zh-CN" altLang="en-US" smtClean="0"/>
              <a:t>第三级</a:t>
            </a:r>
          </a:p>
          <a:p>
            <a:pPr lvl="3" eaLnBrk="1" latinLnBrk="0" hangingPunct="1"/>
            <a:r>
              <a:rPr kumimoji="0" lang="zh-CN" altLang="en-US" smtClean="0"/>
              <a:t>第四级</a:t>
            </a:r>
          </a:p>
          <a:p>
            <a:pPr lvl="4" eaLnBrk="1" latinLnBrk="0" hangingPunct="1"/>
            <a:r>
              <a:rPr kumimoji="0" lang="zh-CN" altLang="en-US" smtClean="0"/>
              <a:t>第五级</a:t>
            </a:r>
            <a:endParaRPr kumimoji="0" lang="en-US"/>
          </a:p>
        </p:txBody>
      </p:sp>
      <p:sp>
        <p:nvSpPr>
          <p:cNvPr id="14" name="日期占位符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5144D5AC-0D1E-4890-AE01-395209432DD0}" type="datetimeFigureOut">
              <a:rPr lang="zh-CN" altLang="en-US" smtClean="0"/>
              <a:pPr/>
              <a:t>2016-10-2</a:t>
            </a:fld>
            <a:endParaRPr lang="zh-CN" altLang="en-US"/>
          </a:p>
        </p:txBody>
      </p:sp>
      <p:sp>
        <p:nvSpPr>
          <p:cNvPr id="3" name="页脚占位符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zh-CN" altLang="en-US"/>
          </a:p>
        </p:txBody>
      </p:sp>
      <p:sp>
        <p:nvSpPr>
          <p:cNvPr id="7" name="直接连接符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直接连接符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矩形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直接连接符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椭圆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灯片编号占位符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3BB54CCB-5623-41DC-83CC-E3F2C6FA6F05}" type="slidenum">
              <a:rPr lang="zh-CN" altLang="en-US" smtClean="0"/>
              <a:pPr/>
              <a:t>‹#›</a:t>
            </a:fld>
            <a:endParaRPr lang="zh-CN" alt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iming>
    <p:tnLst>
      <p:par>
        <p:cTn id="1" dur="indefinite" restart="never" nodeType="tmRoot"/>
      </p:par>
    </p:tnLst>
  </p:timing>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a:xfrm>
            <a:off x="1115616" y="1124744"/>
            <a:ext cx="7542963" cy="3653598"/>
          </a:xfrm>
        </p:spPr>
        <p:txBody>
          <a:bodyPr>
            <a:normAutofit fontScale="90000"/>
          </a:bodyPr>
          <a:lstStyle/>
          <a:p>
            <a:pPr algn="ctr"/>
            <a:r>
              <a:rPr lang="en-US" altLang="zh-CN" dirty="0" smtClean="0">
                <a:latin typeface="Times New Roman" pitchFamily="18" charset="0"/>
                <a:cs typeface="Times New Roman" pitchFamily="18" charset="0"/>
              </a:rPr>
              <a:t/>
            </a:r>
            <a:br>
              <a:rPr lang="en-US" altLang="zh-CN" dirty="0" smtClean="0">
                <a:latin typeface="Times New Roman" pitchFamily="18" charset="0"/>
                <a:cs typeface="Times New Roman" pitchFamily="18" charset="0"/>
              </a:rPr>
            </a:br>
            <a:r>
              <a:rPr lang="en-US" altLang="zh-CN" dirty="0" smtClean="0">
                <a:latin typeface="Times New Roman" pitchFamily="18" charset="0"/>
                <a:cs typeface="Times New Roman" pitchFamily="18" charset="0"/>
              </a:rPr>
              <a:t/>
            </a:r>
            <a:br>
              <a:rPr lang="en-US" altLang="zh-CN" dirty="0" smtClean="0">
                <a:latin typeface="Times New Roman" pitchFamily="18" charset="0"/>
                <a:cs typeface="Times New Roman" pitchFamily="18" charset="0"/>
              </a:rPr>
            </a:br>
            <a:r>
              <a:rPr lang="en-US" altLang="zh-CN" dirty="0" smtClean="0">
                <a:latin typeface="Times New Roman" pitchFamily="18" charset="0"/>
                <a:cs typeface="Times New Roman" pitchFamily="18" charset="0"/>
              </a:rPr>
              <a:t>Section 17 Complex Systems and the Learning Sciences </a:t>
            </a:r>
            <a:r>
              <a:rPr lang="en-US" altLang="zh-CN" sz="800" dirty="0" smtClean="0">
                <a:latin typeface="Times New Roman" pitchFamily="18" charset="0"/>
                <a:cs typeface="Times New Roman" pitchFamily="18" charset="0"/>
              </a:rPr>
              <a:t/>
            </a:r>
            <a:br>
              <a:rPr lang="en-US" altLang="zh-CN" sz="800" dirty="0" smtClean="0">
                <a:latin typeface="Times New Roman" pitchFamily="18" charset="0"/>
                <a:cs typeface="Times New Roman" pitchFamily="18" charset="0"/>
              </a:rPr>
            </a:br>
            <a:r>
              <a:rPr lang="en-US" altLang="zh-CN" dirty="0" smtClean="0">
                <a:latin typeface="Times New Roman" pitchFamily="18" charset="0"/>
                <a:cs typeface="Times New Roman" pitchFamily="18" charset="0"/>
              </a:rPr>
              <a:t/>
            </a:r>
            <a:br>
              <a:rPr lang="en-US" altLang="zh-CN" dirty="0" smtClean="0">
                <a:latin typeface="Times New Roman" pitchFamily="18" charset="0"/>
                <a:cs typeface="Times New Roman" pitchFamily="18" charset="0"/>
              </a:rPr>
            </a:br>
            <a:r>
              <a:rPr lang="en-US" altLang="zh-CN" sz="3600" dirty="0" smtClean="0">
                <a:latin typeface="Times New Roman" pitchFamily="18" charset="0"/>
                <a:cs typeface="Times New Roman" pitchFamily="18" charset="0"/>
              </a:rPr>
              <a:t>by Uri </a:t>
            </a:r>
            <a:r>
              <a:rPr lang="en-US" altLang="zh-CN" sz="3600" dirty="0" err="1" smtClean="0">
                <a:latin typeface="Times New Roman" pitchFamily="18" charset="0"/>
                <a:cs typeface="Times New Roman" pitchFamily="18" charset="0"/>
              </a:rPr>
              <a:t>Wilensky</a:t>
            </a:r>
            <a:r>
              <a:rPr lang="en-US" altLang="zh-CN" sz="3600" dirty="0" smtClean="0">
                <a:latin typeface="Times New Roman" pitchFamily="18" charset="0"/>
                <a:cs typeface="Times New Roman" pitchFamily="18" charset="0"/>
              </a:rPr>
              <a:t> and Michael J. Jacobson </a:t>
            </a:r>
            <a:r>
              <a:rPr lang="en-US" altLang="zh-CN" sz="800" dirty="0" smtClean="0">
                <a:latin typeface="Times New Roman" pitchFamily="18" charset="0"/>
                <a:cs typeface="Times New Roman" pitchFamily="18" charset="0"/>
              </a:rPr>
              <a:t/>
            </a:r>
            <a:br>
              <a:rPr lang="en-US" altLang="zh-CN" sz="800" dirty="0" smtClean="0">
                <a:latin typeface="Times New Roman" pitchFamily="18" charset="0"/>
                <a:cs typeface="Times New Roman" pitchFamily="18" charset="0"/>
              </a:rPr>
            </a:br>
            <a:r>
              <a:rPr lang="en-US" altLang="zh-CN" dirty="0" smtClean="0">
                <a:latin typeface="Times New Roman" pitchFamily="18" charset="0"/>
                <a:cs typeface="Times New Roman" pitchFamily="18" charset="0"/>
              </a:rPr>
              <a:t/>
            </a:r>
            <a:br>
              <a:rPr lang="en-US" altLang="zh-CN" dirty="0" smtClean="0">
                <a:latin typeface="Times New Roman" pitchFamily="18" charset="0"/>
                <a:cs typeface="Times New Roman" pitchFamily="18" charset="0"/>
              </a:rPr>
            </a:br>
            <a:r>
              <a:rPr lang="zh-CN" altLang="en-US" dirty="0" smtClean="0">
                <a:latin typeface="Times New Roman" pitchFamily="18" charset="0"/>
                <a:cs typeface="Times New Roman" pitchFamily="18" charset="0"/>
              </a:rPr>
              <a:t>复杂系统与学习科学</a:t>
            </a:r>
            <a:r>
              <a:rPr lang="en-US" altLang="zh-CN" dirty="0">
                <a:latin typeface="Times New Roman" pitchFamily="18" charset="0"/>
                <a:cs typeface="Times New Roman" pitchFamily="18" charset="0"/>
              </a:rPr>
              <a:t/>
            </a:r>
            <a:br>
              <a:rPr lang="en-US" altLang="zh-CN" dirty="0">
                <a:latin typeface="Times New Roman" pitchFamily="18" charset="0"/>
                <a:cs typeface="Times New Roman" pitchFamily="18" charset="0"/>
              </a:rPr>
            </a:br>
            <a:endParaRPr lang="zh-CN" altLang="en-US" dirty="0">
              <a:latin typeface="Times New Roman" pitchFamily="18" charset="0"/>
              <a:cs typeface="Times New Roman" pitchFamily="18" charset="0"/>
            </a:endParaRPr>
          </a:p>
        </p:txBody>
      </p:sp>
      <p:sp>
        <p:nvSpPr>
          <p:cNvPr id="5" name="副标题 4"/>
          <p:cNvSpPr>
            <a:spLocks noGrp="1"/>
          </p:cNvSpPr>
          <p:nvPr>
            <p:ph type="subTitle" idx="1"/>
          </p:nvPr>
        </p:nvSpPr>
        <p:spPr/>
        <p:txBody>
          <a:bodyPr/>
          <a:lstStyle/>
          <a:p>
            <a:endParaRPr lang="zh-CN" alt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内容占位符 8"/>
          <p:cNvSpPr>
            <a:spLocks noGrp="1"/>
          </p:cNvSpPr>
          <p:nvPr>
            <p:ph sz="quarter" idx="1"/>
          </p:nvPr>
        </p:nvSpPr>
        <p:spPr>
          <a:xfrm>
            <a:off x="101601" y="836712"/>
            <a:ext cx="587022" cy="3600400"/>
          </a:xfrm>
        </p:spPr>
        <p:txBody>
          <a:bodyPr>
            <a:normAutofit/>
          </a:bodyPr>
          <a:lstStyle/>
          <a:p>
            <a:pPr algn="ctr">
              <a:buNone/>
            </a:pPr>
            <a:endParaRPr lang="en-US" altLang="zh-CN" sz="3200" dirty="0" smtClean="0">
              <a:solidFill>
                <a:srgbClr val="C00000"/>
              </a:solidFill>
              <a:latin typeface="隶书" pitchFamily="49" charset="-122"/>
              <a:ea typeface="隶书" pitchFamily="49" charset="-122"/>
            </a:endParaRPr>
          </a:p>
          <a:p>
            <a:pPr algn="ctr">
              <a:buNone/>
            </a:pPr>
            <a:r>
              <a:rPr lang="zh-CN" altLang="en-US" sz="3200" b="1" dirty="0" smtClean="0">
                <a:solidFill>
                  <a:srgbClr val="C00000"/>
                </a:solidFill>
                <a:latin typeface="隶书" pitchFamily="49" charset="-122"/>
                <a:ea typeface="隶书" pitchFamily="49" charset="-122"/>
              </a:rPr>
              <a:t>内</a:t>
            </a:r>
            <a:endParaRPr lang="en-US" altLang="zh-CN" sz="3200" b="1" dirty="0" smtClean="0">
              <a:solidFill>
                <a:srgbClr val="C00000"/>
              </a:solidFill>
              <a:latin typeface="隶书" pitchFamily="49" charset="-122"/>
              <a:ea typeface="隶书" pitchFamily="49" charset="-122"/>
            </a:endParaRPr>
          </a:p>
          <a:p>
            <a:pPr algn="ctr">
              <a:buNone/>
            </a:pPr>
            <a:r>
              <a:rPr lang="zh-CN" altLang="en-US" sz="3200" b="1" dirty="0" smtClean="0">
                <a:solidFill>
                  <a:srgbClr val="C00000"/>
                </a:solidFill>
                <a:latin typeface="隶书" pitchFamily="49" charset="-122"/>
                <a:ea typeface="隶书" pitchFamily="49" charset="-122"/>
              </a:rPr>
              <a:t>容</a:t>
            </a:r>
            <a:endParaRPr lang="en-US" altLang="zh-CN" sz="3200" b="1" dirty="0" smtClean="0">
              <a:solidFill>
                <a:srgbClr val="C00000"/>
              </a:solidFill>
              <a:latin typeface="隶书" pitchFamily="49" charset="-122"/>
              <a:ea typeface="隶书" pitchFamily="49" charset="-122"/>
            </a:endParaRPr>
          </a:p>
          <a:p>
            <a:pPr algn="ctr">
              <a:buNone/>
            </a:pPr>
            <a:r>
              <a:rPr lang="zh-CN" altLang="en-US" sz="3200" b="1" dirty="0" smtClean="0">
                <a:solidFill>
                  <a:srgbClr val="C00000"/>
                </a:solidFill>
                <a:latin typeface="隶书" pitchFamily="49" charset="-122"/>
                <a:ea typeface="隶书" pitchFamily="49" charset="-122"/>
              </a:rPr>
              <a:t>提</a:t>
            </a:r>
            <a:endParaRPr lang="en-US" altLang="zh-CN" sz="3200" b="1" dirty="0" smtClean="0">
              <a:solidFill>
                <a:srgbClr val="C00000"/>
              </a:solidFill>
              <a:latin typeface="隶书" pitchFamily="49" charset="-122"/>
              <a:ea typeface="隶书" pitchFamily="49" charset="-122"/>
            </a:endParaRPr>
          </a:p>
          <a:p>
            <a:pPr algn="ctr">
              <a:buNone/>
            </a:pPr>
            <a:r>
              <a:rPr lang="zh-CN" altLang="en-US" sz="3200" b="1" dirty="0" smtClean="0">
                <a:solidFill>
                  <a:srgbClr val="C00000"/>
                </a:solidFill>
                <a:latin typeface="隶书" pitchFamily="49" charset="-122"/>
                <a:ea typeface="隶书" pitchFamily="49" charset="-122"/>
              </a:rPr>
              <a:t>要</a:t>
            </a:r>
            <a:endParaRPr lang="zh-CN" altLang="en-US" sz="3200" b="1" dirty="0">
              <a:solidFill>
                <a:srgbClr val="C00000"/>
              </a:solidFill>
              <a:latin typeface="隶书" pitchFamily="49" charset="-122"/>
              <a:ea typeface="隶书" pitchFamily="49" charset="-122"/>
            </a:endParaRPr>
          </a:p>
        </p:txBody>
      </p:sp>
      <p:sp>
        <p:nvSpPr>
          <p:cNvPr id="10" name="内容占位符 9"/>
          <p:cNvSpPr>
            <a:spLocks noGrp="1"/>
          </p:cNvSpPr>
          <p:nvPr>
            <p:ph sz="quarter" idx="2"/>
          </p:nvPr>
        </p:nvSpPr>
        <p:spPr>
          <a:xfrm>
            <a:off x="857224" y="714356"/>
            <a:ext cx="7715365" cy="4468571"/>
          </a:xfrm>
        </p:spPr>
        <p:txBody>
          <a:bodyPr>
            <a:noAutofit/>
          </a:bodyPr>
          <a:lstStyle/>
          <a:p>
            <a:pPr marL="1028700" indent="-1028700">
              <a:lnSpc>
                <a:spcPct val="145000"/>
              </a:lnSpc>
              <a:buNone/>
            </a:pPr>
            <a:r>
              <a:rPr lang="en-US" sz="2200" dirty="0" smtClean="0">
                <a:latin typeface="Times New Roman" pitchFamily="18" charset="0"/>
                <a:cs typeface="Times New Roman" pitchFamily="18" charset="0"/>
              </a:rPr>
              <a:t>I. </a:t>
            </a:r>
            <a:r>
              <a:rPr lang="en-US" altLang="zh-CN" sz="2200" dirty="0" smtClean="0">
                <a:latin typeface="Times New Roman" pitchFamily="18" charset="0"/>
                <a:cs typeface="Times New Roman" pitchFamily="18" charset="0"/>
              </a:rPr>
              <a:t>Introduction</a:t>
            </a:r>
            <a:r>
              <a:rPr lang="zh-CN" altLang="en-US" sz="2200" dirty="0" smtClean="0">
                <a:latin typeface="Times New Roman" pitchFamily="18" charset="0"/>
                <a:cs typeface="Times New Roman" pitchFamily="18" charset="0"/>
              </a:rPr>
              <a:t>（什么是复杂系统）</a:t>
            </a:r>
            <a:endParaRPr lang="en-US" sz="2200" dirty="0">
              <a:latin typeface="Times New Roman" pitchFamily="18" charset="0"/>
              <a:cs typeface="Times New Roman" pitchFamily="18" charset="0"/>
            </a:endParaRPr>
          </a:p>
          <a:p>
            <a:pPr marL="571500" indent="-571500">
              <a:lnSpc>
                <a:spcPct val="145000"/>
              </a:lnSpc>
              <a:buNone/>
            </a:pPr>
            <a:r>
              <a:rPr lang="en-US" sz="2200" dirty="0">
                <a:latin typeface="Times New Roman" pitchFamily="18" charset="0"/>
                <a:cs typeface="Times New Roman" pitchFamily="18" charset="0"/>
              </a:rPr>
              <a:t>II</a:t>
            </a:r>
            <a:r>
              <a:rPr lang="en-US" altLang="zh-CN" sz="2200" dirty="0">
                <a:latin typeface="Times New Roman" pitchFamily="18" charset="0"/>
                <a:cs typeface="Times New Roman" pitchFamily="18" charset="0"/>
              </a:rPr>
              <a:t>. </a:t>
            </a:r>
            <a:r>
              <a:rPr lang="en-US" altLang="zh-CN" sz="2200" dirty="0" smtClean="0">
                <a:latin typeface="Times New Roman" pitchFamily="18" charset="0"/>
                <a:cs typeface="Times New Roman" pitchFamily="18" charset="0"/>
              </a:rPr>
              <a:t>Complex Systems in Education </a:t>
            </a:r>
            <a:r>
              <a:rPr lang="zh-CN" altLang="en-US" sz="2200" dirty="0" smtClean="0">
                <a:latin typeface="Times New Roman" pitchFamily="18" charset="0"/>
                <a:cs typeface="Times New Roman" pitchFamily="18" charset="0"/>
              </a:rPr>
              <a:t>（教育中的复杂系统）</a:t>
            </a:r>
            <a:endParaRPr lang="en-US" sz="2200" dirty="0" smtClean="0">
              <a:latin typeface="Times New Roman" pitchFamily="18" charset="0"/>
              <a:cs typeface="Times New Roman" pitchFamily="18" charset="0"/>
            </a:endParaRPr>
          </a:p>
          <a:p>
            <a:pPr marL="571500" indent="-571500">
              <a:lnSpc>
                <a:spcPct val="145000"/>
              </a:lnSpc>
              <a:buNone/>
            </a:pPr>
            <a:r>
              <a:rPr lang="en-US" sz="2200" dirty="0">
                <a:latin typeface="Times New Roman" pitchFamily="18" charset="0"/>
                <a:cs typeface="Times New Roman" pitchFamily="18" charset="0"/>
              </a:rPr>
              <a:t>III. </a:t>
            </a:r>
            <a:r>
              <a:rPr lang="en-US" altLang="zh-CN" sz="2200" dirty="0" smtClean="0">
                <a:latin typeface="Times New Roman" pitchFamily="18" charset="0"/>
                <a:cs typeface="Times New Roman" pitchFamily="18" charset="0"/>
              </a:rPr>
              <a:t>Complex Systems and Learning: A Review of the Literature </a:t>
            </a:r>
          </a:p>
          <a:p>
            <a:pPr marL="571500" indent="-571500">
              <a:lnSpc>
                <a:spcPct val="145000"/>
              </a:lnSpc>
              <a:buNone/>
            </a:pPr>
            <a:r>
              <a:rPr lang="zh-CN" altLang="en-US" sz="2200" dirty="0" smtClean="0">
                <a:latin typeface="Times New Roman" pitchFamily="18" charset="0"/>
                <a:cs typeface="Times New Roman" pitchFamily="18" charset="0"/>
              </a:rPr>
              <a:t>（复杂系统与学习：文献回顾）</a:t>
            </a:r>
            <a:endParaRPr lang="en-US" sz="2200" dirty="0">
              <a:latin typeface="Times New Roman" pitchFamily="18" charset="0"/>
              <a:cs typeface="Times New Roman" pitchFamily="18" charset="0"/>
            </a:endParaRPr>
          </a:p>
          <a:p>
            <a:pPr marL="571500" indent="-571500">
              <a:lnSpc>
                <a:spcPct val="145000"/>
              </a:lnSpc>
              <a:buNone/>
            </a:pPr>
            <a:r>
              <a:rPr lang="en-US" sz="2200" dirty="0" smtClean="0">
                <a:latin typeface="Times New Roman" pitchFamily="18" charset="0"/>
                <a:cs typeface="Times New Roman" pitchFamily="18" charset="0"/>
              </a:rPr>
              <a:t>IV</a:t>
            </a:r>
            <a:r>
              <a:rPr lang="en-US" altLang="zh-CN" sz="2200" dirty="0" smtClean="0">
                <a:latin typeface="Times New Roman" pitchFamily="18" charset="0"/>
                <a:cs typeface="Times New Roman" pitchFamily="18" charset="0"/>
              </a:rPr>
              <a:t>. Implications of Complex Systems for the Learning Science</a:t>
            </a:r>
          </a:p>
          <a:p>
            <a:pPr marL="571500" indent="-571500">
              <a:lnSpc>
                <a:spcPct val="145000"/>
              </a:lnSpc>
              <a:buNone/>
            </a:pPr>
            <a:r>
              <a:rPr lang="zh-CN" altLang="en-US" sz="2200" dirty="0" smtClean="0">
                <a:latin typeface="Times New Roman" pitchFamily="18" charset="0"/>
                <a:cs typeface="Times New Roman" pitchFamily="18" charset="0"/>
              </a:rPr>
              <a:t>（复杂系统对学习科学的意义）</a:t>
            </a:r>
            <a:endParaRPr lang="en-US" altLang="zh-CN" sz="2200" dirty="0" smtClean="0">
              <a:latin typeface="Times New Roman" pitchFamily="18" charset="0"/>
              <a:cs typeface="Times New Roman" pitchFamily="18" charset="0"/>
            </a:endParaRPr>
          </a:p>
          <a:p>
            <a:pPr marL="571500" indent="-571500">
              <a:lnSpc>
                <a:spcPct val="145000"/>
              </a:lnSpc>
              <a:buNone/>
            </a:pPr>
            <a:r>
              <a:rPr lang="en-US" altLang="zh-CN" sz="2200" dirty="0" smtClean="0">
                <a:latin typeface="Times New Roman" pitchFamily="18" charset="0"/>
                <a:cs typeface="Times New Roman" pitchFamily="18" charset="0"/>
              </a:rPr>
              <a:t>V.  Conclusion </a:t>
            </a:r>
            <a:r>
              <a:rPr lang="zh-CN" altLang="en-US" sz="2200" dirty="0" smtClean="0">
                <a:latin typeface="Times New Roman" pitchFamily="18" charset="0"/>
                <a:cs typeface="Times New Roman" pitchFamily="18" charset="0"/>
              </a:rPr>
              <a:t>（结论）</a:t>
            </a:r>
            <a:endParaRPr lang="zh-CN" altLang="en-US" sz="22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9">
                                            <p:txEl>
                                              <p:pRg st="1" end="1"/>
                                            </p:txEl>
                                          </p:spTgt>
                                        </p:tgtEl>
                                        <p:attrNameLst>
                                          <p:attrName>style.visibility</p:attrName>
                                        </p:attrNameLst>
                                      </p:cBhvr>
                                      <p:to>
                                        <p:strVal val="visible"/>
                                      </p:to>
                                    </p:set>
                                    <p:anim calcmode="lin" valueType="num">
                                      <p:cBhvr additive="base">
                                        <p:cTn id="7" dur="500" fill="hold"/>
                                        <p:tgtEl>
                                          <p:spTgt spid="9">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9">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9">
                                            <p:txEl>
                                              <p:pRg st="2" end="2"/>
                                            </p:txEl>
                                          </p:spTgt>
                                        </p:tgtEl>
                                        <p:attrNameLst>
                                          <p:attrName>style.visibility</p:attrName>
                                        </p:attrNameLst>
                                      </p:cBhvr>
                                      <p:to>
                                        <p:strVal val="visible"/>
                                      </p:to>
                                    </p:set>
                                    <p:anim calcmode="lin" valueType="num">
                                      <p:cBhvr additive="base">
                                        <p:cTn id="13" dur="500" fill="hold"/>
                                        <p:tgtEl>
                                          <p:spTgt spid="9">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9">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9">
                                            <p:txEl>
                                              <p:pRg st="3" end="3"/>
                                            </p:txEl>
                                          </p:spTgt>
                                        </p:tgtEl>
                                        <p:attrNameLst>
                                          <p:attrName>style.visibility</p:attrName>
                                        </p:attrNameLst>
                                      </p:cBhvr>
                                      <p:to>
                                        <p:strVal val="visible"/>
                                      </p:to>
                                    </p:set>
                                    <p:anim calcmode="lin" valueType="num">
                                      <p:cBhvr additive="base">
                                        <p:cTn id="19" dur="500" fill="hold"/>
                                        <p:tgtEl>
                                          <p:spTgt spid="9">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9">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9">
                                            <p:txEl>
                                              <p:pRg st="4" end="4"/>
                                            </p:txEl>
                                          </p:spTgt>
                                        </p:tgtEl>
                                        <p:attrNameLst>
                                          <p:attrName>style.visibility</p:attrName>
                                        </p:attrNameLst>
                                      </p:cBhvr>
                                      <p:to>
                                        <p:strVal val="visible"/>
                                      </p:to>
                                    </p:set>
                                    <p:anim calcmode="lin" valueType="num">
                                      <p:cBhvr additive="base">
                                        <p:cTn id="25" dur="500" fill="hold"/>
                                        <p:tgtEl>
                                          <p:spTgt spid="9">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9">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16" presetClass="entr" presetSubtype="21" fill="hold" grpId="0" nodeType="clickEffect">
                                  <p:stCondLst>
                                    <p:cond delay="0"/>
                                  </p:stCondLst>
                                  <p:childTnLst>
                                    <p:set>
                                      <p:cBhvr>
                                        <p:cTn id="30" dur="1" fill="hold">
                                          <p:stCondLst>
                                            <p:cond delay="0"/>
                                          </p:stCondLst>
                                        </p:cTn>
                                        <p:tgtEl>
                                          <p:spTgt spid="10">
                                            <p:txEl>
                                              <p:pRg st="0" end="0"/>
                                            </p:txEl>
                                          </p:spTgt>
                                        </p:tgtEl>
                                        <p:attrNameLst>
                                          <p:attrName>style.visibility</p:attrName>
                                        </p:attrNameLst>
                                      </p:cBhvr>
                                      <p:to>
                                        <p:strVal val="visible"/>
                                      </p:to>
                                    </p:set>
                                    <p:animEffect transition="in" filter="barn(inVertical)">
                                      <p:cBhvr>
                                        <p:cTn id="31" dur="500"/>
                                        <p:tgtEl>
                                          <p:spTgt spid="10">
                                            <p:txEl>
                                              <p:pRg st="0" end="0"/>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16" presetClass="entr" presetSubtype="21" fill="hold" grpId="0" nodeType="clickEffect">
                                  <p:stCondLst>
                                    <p:cond delay="0"/>
                                  </p:stCondLst>
                                  <p:childTnLst>
                                    <p:set>
                                      <p:cBhvr>
                                        <p:cTn id="35" dur="1" fill="hold">
                                          <p:stCondLst>
                                            <p:cond delay="0"/>
                                          </p:stCondLst>
                                        </p:cTn>
                                        <p:tgtEl>
                                          <p:spTgt spid="10">
                                            <p:txEl>
                                              <p:pRg st="1" end="1"/>
                                            </p:txEl>
                                          </p:spTgt>
                                        </p:tgtEl>
                                        <p:attrNameLst>
                                          <p:attrName>style.visibility</p:attrName>
                                        </p:attrNameLst>
                                      </p:cBhvr>
                                      <p:to>
                                        <p:strVal val="visible"/>
                                      </p:to>
                                    </p:set>
                                    <p:animEffect transition="in" filter="barn(inVertical)">
                                      <p:cBhvr>
                                        <p:cTn id="36" dur="500"/>
                                        <p:tgtEl>
                                          <p:spTgt spid="10">
                                            <p:txEl>
                                              <p:pRg st="1" end="1"/>
                                            </p:txEl>
                                          </p:spTgt>
                                        </p:tgtEl>
                                      </p:cBhvr>
                                    </p:animEffect>
                                  </p:childTnLst>
                                </p:cTn>
                              </p:par>
                            </p:childTnLst>
                          </p:cTn>
                        </p:par>
                      </p:childTnLst>
                    </p:cTn>
                  </p:par>
                  <p:par>
                    <p:cTn id="37" fill="hold">
                      <p:stCondLst>
                        <p:cond delay="indefinite"/>
                      </p:stCondLst>
                      <p:childTnLst>
                        <p:par>
                          <p:cTn id="38" fill="hold">
                            <p:stCondLst>
                              <p:cond delay="0"/>
                            </p:stCondLst>
                            <p:childTnLst>
                              <p:par>
                                <p:cTn id="39" presetID="16" presetClass="entr" presetSubtype="21" fill="hold" grpId="0" nodeType="clickEffect">
                                  <p:stCondLst>
                                    <p:cond delay="0"/>
                                  </p:stCondLst>
                                  <p:childTnLst>
                                    <p:set>
                                      <p:cBhvr>
                                        <p:cTn id="40" dur="1" fill="hold">
                                          <p:stCondLst>
                                            <p:cond delay="0"/>
                                          </p:stCondLst>
                                        </p:cTn>
                                        <p:tgtEl>
                                          <p:spTgt spid="10">
                                            <p:txEl>
                                              <p:pRg st="2" end="2"/>
                                            </p:txEl>
                                          </p:spTgt>
                                        </p:tgtEl>
                                        <p:attrNameLst>
                                          <p:attrName>style.visibility</p:attrName>
                                        </p:attrNameLst>
                                      </p:cBhvr>
                                      <p:to>
                                        <p:strVal val="visible"/>
                                      </p:to>
                                    </p:set>
                                    <p:animEffect transition="in" filter="barn(inVertical)">
                                      <p:cBhvr>
                                        <p:cTn id="41" dur="500"/>
                                        <p:tgtEl>
                                          <p:spTgt spid="10">
                                            <p:txEl>
                                              <p:pRg st="2" end="2"/>
                                            </p:txEl>
                                          </p:spTgt>
                                        </p:tgtEl>
                                      </p:cBhvr>
                                    </p:animEffect>
                                  </p:childTnLst>
                                </p:cTn>
                              </p:par>
                            </p:childTnLst>
                          </p:cTn>
                        </p:par>
                      </p:childTnLst>
                    </p:cTn>
                  </p:par>
                  <p:par>
                    <p:cTn id="42" fill="hold">
                      <p:stCondLst>
                        <p:cond delay="indefinite"/>
                      </p:stCondLst>
                      <p:childTnLst>
                        <p:par>
                          <p:cTn id="43" fill="hold">
                            <p:stCondLst>
                              <p:cond delay="0"/>
                            </p:stCondLst>
                            <p:childTnLst>
                              <p:par>
                                <p:cTn id="44" presetID="16" presetClass="entr" presetSubtype="21" fill="hold" grpId="0" nodeType="clickEffect">
                                  <p:stCondLst>
                                    <p:cond delay="0"/>
                                  </p:stCondLst>
                                  <p:childTnLst>
                                    <p:set>
                                      <p:cBhvr>
                                        <p:cTn id="45" dur="1" fill="hold">
                                          <p:stCondLst>
                                            <p:cond delay="0"/>
                                          </p:stCondLst>
                                        </p:cTn>
                                        <p:tgtEl>
                                          <p:spTgt spid="10">
                                            <p:txEl>
                                              <p:pRg st="3" end="3"/>
                                            </p:txEl>
                                          </p:spTgt>
                                        </p:tgtEl>
                                        <p:attrNameLst>
                                          <p:attrName>style.visibility</p:attrName>
                                        </p:attrNameLst>
                                      </p:cBhvr>
                                      <p:to>
                                        <p:strVal val="visible"/>
                                      </p:to>
                                    </p:set>
                                    <p:animEffect transition="in" filter="barn(inVertical)">
                                      <p:cBhvr>
                                        <p:cTn id="46" dur="500"/>
                                        <p:tgtEl>
                                          <p:spTgt spid="10">
                                            <p:txEl>
                                              <p:pRg st="3" end="3"/>
                                            </p:txEl>
                                          </p:spTgt>
                                        </p:tgtEl>
                                      </p:cBhvr>
                                    </p:animEffect>
                                  </p:childTnLst>
                                </p:cTn>
                              </p:par>
                            </p:childTnLst>
                          </p:cTn>
                        </p:par>
                      </p:childTnLst>
                    </p:cTn>
                  </p:par>
                  <p:par>
                    <p:cTn id="47" fill="hold">
                      <p:stCondLst>
                        <p:cond delay="indefinite"/>
                      </p:stCondLst>
                      <p:childTnLst>
                        <p:par>
                          <p:cTn id="48" fill="hold">
                            <p:stCondLst>
                              <p:cond delay="0"/>
                            </p:stCondLst>
                            <p:childTnLst>
                              <p:par>
                                <p:cTn id="49" presetID="16" presetClass="entr" presetSubtype="21" fill="hold" grpId="0" nodeType="clickEffect">
                                  <p:stCondLst>
                                    <p:cond delay="0"/>
                                  </p:stCondLst>
                                  <p:childTnLst>
                                    <p:set>
                                      <p:cBhvr>
                                        <p:cTn id="50" dur="1" fill="hold">
                                          <p:stCondLst>
                                            <p:cond delay="0"/>
                                          </p:stCondLst>
                                        </p:cTn>
                                        <p:tgtEl>
                                          <p:spTgt spid="10">
                                            <p:txEl>
                                              <p:pRg st="4" end="4"/>
                                            </p:txEl>
                                          </p:spTgt>
                                        </p:tgtEl>
                                        <p:attrNameLst>
                                          <p:attrName>style.visibility</p:attrName>
                                        </p:attrNameLst>
                                      </p:cBhvr>
                                      <p:to>
                                        <p:strVal val="visible"/>
                                      </p:to>
                                    </p:set>
                                    <p:animEffect transition="in" filter="barn(inVertical)">
                                      <p:cBhvr>
                                        <p:cTn id="51" dur="500"/>
                                        <p:tgtEl>
                                          <p:spTgt spid="10">
                                            <p:txEl>
                                              <p:pRg st="4" end="4"/>
                                            </p:txEl>
                                          </p:spTgt>
                                        </p:tgtEl>
                                      </p:cBhvr>
                                    </p:animEffect>
                                  </p:childTnLst>
                                </p:cTn>
                              </p:par>
                            </p:childTnLst>
                          </p:cTn>
                        </p:par>
                      </p:childTnLst>
                    </p:cTn>
                  </p:par>
                  <p:par>
                    <p:cTn id="52" fill="hold">
                      <p:stCondLst>
                        <p:cond delay="indefinite"/>
                      </p:stCondLst>
                      <p:childTnLst>
                        <p:par>
                          <p:cTn id="53" fill="hold">
                            <p:stCondLst>
                              <p:cond delay="0"/>
                            </p:stCondLst>
                            <p:childTnLst>
                              <p:par>
                                <p:cTn id="54" presetID="16" presetClass="entr" presetSubtype="21" fill="hold" grpId="0" nodeType="clickEffect">
                                  <p:stCondLst>
                                    <p:cond delay="0"/>
                                  </p:stCondLst>
                                  <p:childTnLst>
                                    <p:set>
                                      <p:cBhvr>
                                        <p:cTn id="55" dur="1" fill="hold">
                                          <p:stCondLst>
                                            <p:cond delay="0"/>
                                          </p:stCondLst>
                                        </p:cTn>
                                        <p:tgtEl>
                                          <p:spTgt spid="10">
                                            <p:txEl>
                                              <p:pRg st="5" end="5"/>
                                            </p:txEl>
                                          </p:spTgt>
                                        </p:tgtEl>
                                        <p:attrNameLst>
                                          <p:attrName>style.visibility</p:attrName>
                                        </p:attrNameLst>
                                      </p:cBhvr>
                                      <p:to>
                                        <p:strVal val="visible"/>
                                      </p:to>
                                    </p:set>
                                    <p:animEffect transition="in" filter="barn(inVertical)">
                                      <p:cBhvr>
                                        <p:cTn id="56" dur="500"/>
                                        <p:tgtEl>
                                          <p:spTgt spid="10">
                                            <p:txEl>
                                              <p:pRg st="5" end="5"/>
                                            </p:txEl>
                                          </p:spTgt>
                                        </p:tgtEl>
                                      </p:cBhvr>
                                    </p:animEffect>
                                  </p:childTnLst>
                                </p:cTn>
                              </p:par>
                            </p:childTnLst>
                          </p:cTn>
                        </p:par>
                      </p:childTnLst>
                    </p:cTn>
                  </p:par>
                  <p:par>
                    <p:cTn id="57" fill="hold">
                      <p:stCondLst>
                        <p:cond delay="indefinite"/>
                      </p:stCondLst>
                      <p:childTnLst>
                        <p:par>
                          <p:cTn id="58" fill="hold">
                            <p:stCondLst>
                              <p:cond delay="0"/>
                            </p:stCondLst>
                            <p:childTnLst>
                              <p:par>
                                <p:cTn id="59" presetID="16" presetClass="entr" presetSubtype="21" fill="hold" grpId="0" nodeType="clickEffect">
                                  <p:stCondLst>
                                    <p:cond delay="0"/>
                                  </p:stCondLst>
                                  <p:childTnLst>
                                    <p:set>
                                      <p:cBhvr>
                                        <p:cTn id="60" dur="1" fill="hold">
                                          <p:stCondLst>
                                            <p:cond delay="0"/>
                                          </p:stCondLst>
                                        </p:cTn>
                                        <p:tgtEl>
                                          <p:spTgt spid="10">
                                            <p:txEl>
                                              <p:pRg st="6" end="6"/>
                                            </p:txEl>
                                          </p:spTgt>
                                        </p:tgtEl>
                                        <p:attrNameLst>
                                          <p:attrName>style.visibility</p:attrName>
                                        </p:attrNameLst>
                                      </p:cBhvr>
                                      <p:to>
                                        <p:strVal val="visible"/>
                                      </p:to>
                                    </p:set>
                                    <p:animEffect transition="in" filter="barn(inVertical)">
                                      <p:cBhvr>
                                        <p:cTn id="61" dur="500"/>
                                        <p:tgtEl>
                                          <p:spTgt spid="10">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build="p"/>
      <p:bldP spid="10"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标题 4"/>
          <p:cNvSpPr>
            <a:spLocks noGrp="1"/>
          </p:cNvSpPr>
          <p:nvPr>
            <p:ph type="title"/>
          </p:nvPr>
        </p:nvSpPr>
        <p:spPr>
          <a:xfrm>
            <a:off x="107245" y="127883"/>
            <a:ext cx="7467600" cy="492805"/>
          </a:xfrm>
        </p:spPr>
        <p:txBody>
          <a:bodyPr>
            <a:normAutofit fontScale="90000"/>
          </a:bodyPr>
          <a:lstStyle/>
          <a:p>
            <a:r>
              <a:rPr lang="zh-CN" altLang="en-US" sz="3200" dirty="0" smtClean="0">
                <a:solidFill>
                  <a:srgbClr val="C00000"/>
                </a:solidFill>
                <a:latin typeface="隶书" pitchFamily="49" charset="-122"/>
                <a:ea typeface="隶书" pitchFamily="49" charset="-122"/>
              </a:rPr>
              <a:t>一、</a:t>
            </a:r>
            <a:r>
              <a:rPr lang="en-US" altLang="zh-CN" sz="3200" dirty="0" smtClean="0">
                <a:solidFill>
                  <a:srgbClr val="C00000"/>
                </a:solidFill>
                <a:latin typeface="Times New Roman" pitchFamily="18" charset="0"/>
                <a:cs typeface="Times New Roman" pitchFamily="18" charset="0"/>
              </a:rPr>
              <a:t> </a:t>
            </a:r>
            <a:r>
              <a:rPr lang="zh-CN" altLang="en-US" sz="3200" dirty="0" smtClean="0">
                <a:solidFill>
                  <a:srgbClr val="C00000"/>
                </a:solidFill>
                <a:latin typeface="隶书" pitchFamily="49" charset="-122"/>
                <a:ea typeface="隶书" pitchFamily="49" charset="-122"/>
              </a:rPr>
              <a:t>什么是复杂系统</a:t>
            </a:r>
            <a:endParaRPr lang="zh-CN" altLang="en-US" sz="3200" dirty="0">
              <a:solidFill>
                <a:srgbClr val="C00000"/>
              </a:solidFill>
              <a:latin typeface="隶书" pitchFamily="49" charset="-122"/>
              <a:ea typeface="隶书" pitchFamily="49" charset="-122"/>
            </a:endParaRPr>
          </a:p>
        </p:txBody>
      </p:sp>
      <p:sp>
        <p:nvSpPr>
          <p:cNvPr id="6" name="内容占位符 5"/>
          <p:cNvSpPr>
            <a:spLocks noGrp="1"/>
          </p:cNvSpPr>
          <p:nvPr>
            <p:ph sz="quarter" idx="1"/>
          </p:nvPr>
        </p:nvSpPr>
        <p:spPr>
          <a:xfrm>
            <a:off x="251520" y="620688"/>
            <a:ext cx="8579296" cy="6120680"/>
          </a:xfrm>
        </p:spPr>
        <p:txBody>
          <a:bodyPr>
            <a:noAutofit/>
          </a:bodyPr>
          <a:lstStyle/>
          <a:p>
            <a:pPr marL="571500" indent="-571500">
              <a:lnSpc>
                <a:spcPct val="145000"/>
              </a:lnSpc>
              <a:buNone/>
            </a:pPr>
            <a:r>
              <a:rPr lang="en-US" altLang="zh-CN" sz="2000" b="1" dirty="0" smtClean="0">
                <a:latin typeface="Times New Roman" pitchFamily="18" charset="0"/>
                <a:cs typeface="Times New Roman" pitchFamily="18" charset="0"/>
              </a:rPr>
              <a:t>Definition</a:t>
            </a:r>
            <a:r>
              <a:rPr lang="zh-CN" altLang="en-US" sz="2000" b="1" dirty="0" smtClean="0">
                <a:latin typeface="Times New Roman" pitchFamily="18" charset="0"/>
                <a:cs typeface="Times New Roman" pitchFamily="18" charset="0"/>
              </a:rPr>
              <a:t>（定义）</a:t>
            </a:r>
            <a:endParaRPr lang="en-US" altLang="zh-CN" sz="2000" b="1" dirty="0" smtClean="0">
              <a:latin typeface="Times New Roman" pitchFamily="18" charset="0"/>
              <a:cs typeface="Times New Roman" pitchFamily="18" charset="0"/>
            </a:endParaRPr>
          </a:p>
          <a:p>
            <a:pPr marL="571500" indent="-571500">
              <a:lnSpc>
                <a:spcPct val="145000"/>
              </a:lnSpc>
              <a:buNone/>
            </a:pPr>
            <a:r>
              <a:rPr lang="en-US" altLang="zh-CN" sz="2000" dirty="0" smtClean="0">
                <a:latin typeface="Times New Roman" pitchFamily="18" charset="0"/>
                <a:cs typeface="Times New Roman" pitchFamily="18" charset="0"/>
              </a:rPr>
              <a:t>         A complex system is a system composed of many elements that interact with each other and their environment. </a:t>
            </a:r>
            <a:r>
              <a:rPr lang="zh-CN" altLang="en-US" sz="2000" dirty="0" smtClean="0">
                <a:latin typeface="Times New Roman" pitchFamily="18" charset="0"/>
                <a:cs typeface="Times New Roman" pitchFamily="18" charset="0"/>
              </a:rPr>
              <a:t>（复杂系统是由许多与环境交互的元素组成的系统。）</a:t>
            </a:r>
            <a:endParaRPr lang="en-US" altLang="zh-CN" sz="2000" dirty="0" smtClean="0">
              <a:latin typeface="Times New Roman" pitchFamily="18" charset="0"/>
              <a:cs typeface="Times New Roman" pitchFamily="18" charset="0"/>
            </a:endParaRPr>
          </a:p>
          <a:p>
            <a:pPr marL="571500" indent="-571500">
              <a:lnSpc>
                <a:spcPct val="145000"/>
              </a:lnSpc>
              <a:buNone/>
            </a:pPr>
            <a:r>
              <a:rPr lang="en-US" altLang="zh-CN" sz="2000" b="1" dirty="0" smtClean="0">
                <a:latin typeface="Times New Roman" pitchFamily="18" charset="0"/>
                <a:cs typeface="Times New Roman" pitchFamily="18" charset="0"/>
              </a:rPr>
              <a:t>Examples</a:t>
            </a:r>
            <a:r>
              <a:rPr lang="zh-CN" altLang="en-US" sz="2000" b="1" dirty="0" smtClean="0">
                <a:latin typeface="Times New Roman" pitchFamily="18" charset="0"/>
                <a:cs typeface="Times New Roman" pitchFamily="18" charset="0"/>
              </a:rPr>
              <a:t>（事例）</a:t>
            </a:r>
            <a:endParaRPr lang="en-US" altLang="zh-CN" sz="2000" b="1" dirty="0" smtClean="0">
              <a:latin typeface="Times New Roman" pitchFamily="18" charset="0"/>
              <a:cs typeface="Times New Roman" pitchFamily="18" charset="0"/>
            </a:endParaRPr>
          </a:p>
          <a:p>
            <a:pPr marL="571500" indent="-571500">
              <a:lnSpc>
                <a:spcPct val="145000"/>
              </a:lnSpc>
              <a:buNone/>
            </a:pPr>
            <a:r>
              <a:rPr lang="en-US" sz="2000" dirty="0" smtClean="0"/>
              <a:t>          </a:t>
            </a:r>
            <a:r>
              <a:rPr lang="en-US" altLang="zh-CN" sz="2000" dirty="0" smtClean="0">
                <a:latin typeface="Times New Roman" pitchFamily="18" charset="0"/>
                <a:cs typeface="Times New Roman" pitchFamily="18" charset="0"/>
              </a:rPr>
              <a:t>an ecological system of many animals and plants </a:t>
            </a:r>
            <a:r>
              <a:rPr lang="zh-CN" altLang="en-US" sz="2000" dirty="0" smtClean="0">
                <a:latin typeface="Times New Roman" pitchFamily="18" charset="0"/>
                <a:cs typeface="Times New Roman" pitchFamily="18" charset="0"/>
              </a:rPr>
              <a:t>（生态系统是由许多动植物组成的系统）</a:t>
            </a:r>
            <a:endParaRPr lang="en-US" altLang="zh-CN" sz="2000" dirty="0" smtClean="0">
              <a:latin typeface="Times New Roman" pitchFamily="18" charset="0"/>
              <a:cs typeface="Times New Roman" pitchFamily="18" charset="0"/>
            </a:endParaRPr>
          </a:p>
          <a:p>
            <a:pPr marL="571500" indent="-571500">
              <a:lnSpc>
                <a:spcPct val="145000"/>
              </a:lnSpc>
              <a:buNone/>
            </a:pPr>
            <a:r>
              <a:rPr lang="en-US" altLang="zh-CN" sz="2000" b="1" dirty="0" smtClean="0">
                <a:latin typeface="Times New Roman" pitchFamily="18" charset="0"/>
                <a:cs typeface="Times New Roman" pitchFamily="18" charset="0"/>
              </a:rPr>
              <a:t>Feature</a:t>
            </a:r>
            <a:r>
              <a:rPr lang="zh-CN" altLang="en-US" sz="2000" b="1" dirty="0" smtClean="0">
                <a:latin typeface="Times New Roman" pitchFamily="18" charset="0"/>
                <a:cs typeface="Times New Roman" pitchFamily="18" charset="0"/>
              </a:rPr>
              <a:t>（特征）</a:t>
            </a:r>
            <a:endParaRPr lang="en-US" altLang="zh-CN" sz="2000" b="1" dirty="0" smtClean="0">
              <a:latin typeface="Times New Roman" pitchFamily="18" charset="0"/>
              <a:cs typeface="Times New Roman" pitchFamily="18" charset="0"/>
            </a:endParaRPr>
          </a:p>
          <a:p>
            <a:pPr marL="571500" indent="-571500">
              <a:lnSpc>
                <a:spcPct val="145000"/>
              </a:lnSpc>
              <a:buNone/>
            </a:pPr>
            <a:r>
              <a:rPr lang="en-US" altLang="zh-CN" sz="2000" dirty="0" smtClean="0">
                <a:latin typeface="Times New Roman" pitchFamily="18" charset="0"/>
                <a:cs typeface="Times New Roman" pitchFamily="18" charset="0"/>
              </a:rPr>
              <a:t>          A key feature of complex systems is that it is often difficult to predict or make sense of the behavior of the systems as a whole, even when all the components are known. </a:t>
            </a:r>
            <a:r>
              <a:rPr lang="zh-CN" altLang="en-US" sz="2000" dirty="0" smtClean="0">
                <a:latin typeface="Times New Roman" pitchFamily="18" charset="0"/>
                <a:cs typeface="Times New Roman" pitchFamily="18" charset="0"/>
              </a:rPr>
              <a:t>（复杂系统的主要特征是通常很难预测或感知作为整体的系统的行为，即便是其中所有的要素都很明确。）</a:t>
            </a:r>
            <a:r>
              <a:rPr lang="en-US" altLang="zh-CN" sz="2000" dirty="0" smtClean="0">
                <a:latin typeface="Times New Roman" pitchFamily="18" charset="0"/>
                <a:cs typeface="Times New Roman" pitchFamily="18" charset="0"/>
              </a:rPr>
              <a:t/>
            </a:r>
            <a:br>
              <a:rPr lang="en-US" altLang="zh-CN" sz="2000" dirty="0" smtClean="0">
                <a:latin typeface="Times New Roman" pitchFamily="18" charset="0"/>
                <a:cs typeface="Times New Roman" pitchFamily="18" charset="0"/>
              </a:rPr>
            </a:br>
            <a:endParaRPr lang="en-US" altLang="zh-CN" sz="2000" dirty="0" smtClean="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6" presetClass="entr" presetSubtype="21" fill="hold" grpId="0" nodeType="clickEffect">
                                  <p:stCondLst>
                                    <p:cond delay="0"/>
                                  </p:stCondLst>
                                  <p:childTnLst>
                                    <p:set>
                                      <p:cBhvr>
                                        <p:cTn id="12" dur="1" fill="hold">
                                          <p:stCondLst>
                                            <p:cond delay="0"/>
                                          </p:stCondLst>
                                        </p:cTn>
                                        <p:tgtEl>
                                          <p:spTgt spid="6">
                                            <p:txEl>
                                              <p:pRg st="0" end="0"/>
                                            </p:txEl>
                                          </p:spTgt>
                                        </p:tgtEl>
                                        <p:attrNameLst>
                                          <p:attrName>style.visibility</p:attrName>
                                        </p:attrNameLst>
                                      </p:cBhvr>
                                      <p:to>
                                        <p:strVal val="visible"/>
                                      </p:to>
                                    </p:set>
                                    <p:animEffect transition="in" filter="barn(inVertical)">
                                      <p:cBhvr>
                                        <p:cTn id="13" dur="500"/>
                                        <p:tgtEl>
                                          <p:spTgt spid="6">
                                            <p:txEl>
                                              <p:pRg st="0" end="0"/>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6" presetClass="entr" presetSubtype="21" fill="hold" grpId="0" nodeType="clickEffect">
                                  <p:stCondLst>
                                    <p:cond delay="0"/>
                                  </p:stCondLst>
                                  <p:childTnLst>
                                    <p:set>
                                      <p:cBhvr>
                                        <p:cTn id="17" dur="1" fill="hold">
                                          <p:stCondLst>
                                            <p:cond delay="0"/>
                                          </p:stCondLst>
                                        </p:cTn>
                                        <p:tgtEl>
                                          <p:spTgt spid="6">
                                            <p:txEl>
                                              <p:pRg st="1" end="1"/>
                                            </p:txEl>
                                          </p:spTgt>
                                        </p:tgtEl>
                                        <p:attrNameLst>
                                          <p:attrName>style.visibility</p:attrName>
                                        </p:attrNameLst>
                                      </p:cBhvr>
                                      <p:to>
                                        <p:strVal val="visible"/>
                                      </p:to>
                                    </p:set>
                                    <p:animEffect transition="in" filter="barn(inVertical)">
                                      <p:cBhvr>
                                        <p:cTn id="18" dur="500"/>
                                        <p:tgtEl>
                                          <p:spTgt spid="6">
                                            <p:txEl>
                                              <p:pRg st="1" end="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6" presetClass="entr" presetSubtype="21" fill="hold" grpId="0" nodeType="clickEffect">
                                  <p:stCondLst>
                                    <p:cond delay="0"/>
                                  </p:stCondLst>
                                  <p:childTnLst>
                                    <p:set>
                                      <p:cBhvr>
                                        <p:cTn id="22" dur="1" fill="hold">
                                          <p:stCondLst>
                                            <p:cond delay="0"/>
                                          </p:stCondLst>
                                        </p:cTn>
                                        <p:tgtEl>
                                          <p:spTgt spid="6">
                                            <p:txEl>
                                              <p:pRg st="2" end="2"/>
                                            </p:txEl>
                                          </p:spTgt>
                                        </p:tgtEl>
                                        <p:attrNameLst>
                                          <p:attrName>style.visibility</p:attrName>
                                        </p:attrNameLst>
                                      </p:cBhvr>
                                      <p:to>
                                        <p:strVal val="visible"/>
                                      </p:to>
                                    </p:set>
                                    <p:animEffect transition="in" filter="barn(inVertical)">
                                      <p:cBhvr>
                                        <p:cTn id="23" dur="500"/>
                                        <p:tgtEl>
                                          <p:spTgt spid="6">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16" presetClass="entr" presetSubtype="21" fill="hold" grpId="0" nodeType="clickEffect">
                                  <p:stCondLst>
                                    <p:cond delay="0"/>
                                  </p:stCondLst>
                                  <p:childTnLst>
                                    <p:set>
                                      <p:cBhvr>
                                        <p:cTn id="27" dur="1" fill="hold">
                                          <p:stCondLst>
                                            <p:cond delay="0"/>
                                          </p:stCondLst>
                                        </p:cTn>
                                        <p:tgtEl>
                                          <p:spTgt spid="6">
                                            <p:txEl>
                                              <p:pRg st="3" end="3"/>
                                            </p:txEl>
                                          </p:spTgt>
                                        </p:tgtEl>
                                        <p:attrNameLst>
                                          <p:attrName>style.visibility</p:attrName>
                                        </p:attrNameLst>
                                      </p:cBhvr>
                                      <p:to>
                                        <p:strVal val="visible"/>
                                      </p:to>
                                    </p:set>
                                    <p:animEffect transition="in" filter="barn(inVertical)">
                                      <p:cBhvr>
                                        <p:cTn id="28" dur="500"/>
                                        <p:tgtEl>
                                          <p:spTgt spid="6">
                                            <p:txEl>
                                              <p:pRg st="3" end="3"/>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16" presetClass="entr" presetSubtype="21" fill="hold" grpId="0" nodeType="clickEffect">
                                  <p:stCondLst>
                                    <p:cond delay="0"/>
                                  </p:stCondLst>
                                  <p:childTnLst>
                                    <p:set>
                                      <p:cBhvr>
                                        <p:cTn id="32" dur="1" fill="hold">
                                          <p:stCondLst>
                                            <p:cond delay="0"/>
                                          </p:stCondLst>
                                        </p:cTn>
                                        <p:tgtEl>
                                          <p:spTgt spid="6">
                                            <p:txEl>
                                              <p:pRg st="4" end="4"/>
                                            </p:txEl>
                                          </p:spTgt>
                                        </p:tgtEl>
                                        <p:attrNameLst>
                                          <p:attrName>style.visibility</p:attrName>
                                        </p:attrNameLst>
                                      </p:cBhvr>
                                      <p:to>
                                        <p:strVal val="visible"/>
                                      </p:to>
                                    </p:set>
                                    <p:animEffect transition="in" filter="barn(inVertical)">
                                      <p:cBhvr>
                                        <p:cTn id="33" dur="500"/>
                                        <p:tgtEl>
                                          <p:spTgt spid="6">
                                            <p:txEl>
                                              <p:pRg st="4" end="4"/>
                                            </p:txEl>
                                          </p:spTgt>
                                        </p:tgtEl>
                                      </p:cBhvr>
                                    </p:animEffect>
                                  </p:childTnLst>
                                </p:cTn>
                              </p:par>
                            </p:childTnLst>
                          </p:cTn>
                        </p:par>
                      </p:childTnLst>
                    </p:cTn>
                  </p:par>
                  <p:par>
                    <p:cTn id="34" fill="hold">
                      <p:stCondLst>
                        <p:cond delay="indefinite"/>
                      </p:stCondLst>
                      <p:childTnLst>
                        <p:par>
                          <p:cTn id="35" fill="hold">
                            <p:stCondLst>
                              <p:cond delay="0"/>
                            </p:stCondLst>
                            <p:childTnLst>
                              <p:par>
                                <p:cTn id="36" presetID="16" presetClass="entr" presetSubtype="21" fill="hold" grpId="0" nodeType="clickEffect">
                                  <p:stCondLst>
                                    <p:cond delay="0"/>
                                  </p:stCondLst>
                                  <p:childTnLst>
                                    <p:set>
                                      <p:cBhvr>
                                        <p:cTn id="37" dur="1" fill="hold">
                                          <p:stCondLst>
                                            <p:cond delay="0"/>
                                          </p:stCondLst>
                                        </p:cTn>
                                        <p:tgtEl>
                                          <p:spTgt spid="6">
                                            <p:txEl>
                                              <p:pRg st="5" end="5"/>
                                            </p:txEl>
                                          </p:spTgt>
                                        </p:tgtEl>
                                        <p:attrNameLst>
                                          <p:attrName>style.visibility</p:attrName>
                                        </p:attrNameLst>
                                      </p:cBhvr>
                                      <p:to>
                                        <p:strVal val="visible"/>
                                      </p:to>
                                    </p:set>
                                    <p:animEffect transition="in" filter="barn(inVertical)">
                                      <p:cBhvr>
                                        <p:cTn id="38" dur="500"/>
                                        <p:tgtEl>
                                          <p:spTgt spid="6">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标题 4"/>
          <p:cNvSpPr>
            <a:spLocks noGrp="1"/>
          </p:cNvSpPr>
          <p:nvPr>
            <p:ph type="title"/>
          </p:nvPr>
        </p:nvSpPr>
        <p:spPr>
          <a:xfrm>
            <a:off x="0" y="0"/>
            <a:ext cx="7924800" cy="764704"/>
          </a:xfrm>
        </p:spPr>
        <p:txBody>
          <a:bodyPr>
            <a:normAutofit/>
          </a:bodyPr>
          <a:lstStyle/>
          <a:p>
            <a:r>
              <a:rPr lang="zh-CN" altLang="en-US" sz="3200" dirty="0" smtClean="0">
                <a:solidFill>
                  <a:srgbClr val="C00000"/>
                </a:solidFill>
                <a:latin typeface="隶书" pitchFamily="49" charset="-122"/>
                <a:ea typeface="隶书" pitchFamily="49" charset="-122"/>
              </a:rPr>
              <a:t>二、</a:t>
            </a:r>
            <a:r>
              <a:rPr lang="en-US" altLang="zh-CN" sz="3200" dirty="0" smtClean="0">
                <a:solidFill>
                  <a:srgbClr val="C00000"/>
                </a:solidFill>
                <a:latin typeface="Times New Roman" pitchFamily="18" charset="0"/>
                <a:cs typeface="Times New Roman" pitchFamily="18" charset="0"/>
              </a:rPr>
              <a:t> </a:t>
            </a:r>
            <a:r>
              <a:rPr lang="zh-CN" altLang="en-US" sz="3200" dirty="0" smtClean="0">
                <a:solidFill>
                  <a:srgbClr val="C00000"/>
                </a:solidFill>
                <a:latin typeface="隶书" pitchFamily="49" charset="-122"/>
                <a:ea typeface="隶书" pitchFamily="49" charset="-122"/>
              </a:rPr>
              <a:t>教育中的复杂系统</a:t>
            </a:r>
            <a:endParaRPr lang="zh-CN" altLang="en-US" sz="3200" dirty="0">
              <a:solidFill>
                <a:srgbClr val="C00000"/>
              </a:solidFill>
              <a:latin typeface="隶书" pitchFamily="49" charset="-122"/>
              <a:ea typeface="隶书" pitchFamily="49" charset="-122"/>
            </a:endParaRPr>
          </a:p>
        </p:txBody>
      </p:sp>
      <p:sp>
        <p:nvSpPr>
          <p:cNvPr id="6" name="内容占位符 5"/>
          <p:cNvSpPr>
            <a:spLocks noGrp="1"/>
          </p:cNvSpPr>
          <p:nvPr>
            <p:ph sz="quarter" idx="1"/>
          </p:nvPr>
        </p:nvSpPr>
        <p:spPr>
          <a:xfrm>
            <a:off x="107504" y="722490"/>
            <a:ext cx="8579296" cy="5349716"/>
          </a:xfrm>
        </p:spPr>
        <p:txBody>
          <a:bodyPr>
            <a:normAutofit/>
          </a:bodyPr>
          <a:lstStyle/>
          <a:p>
            <a:pPr marL="571500" indent="-571500">
              <a:lnSpc>
                <a:spcPct val="145000"/>
              </a:lnSpc>
              <a:buFont typeface="Wingdings" pitchFamily="2" charset="2"/>
              <a:buChar char="Ø"/>
            </a:pPr>
            <a:r>
              <a:rPr lang="en-US" dirty="0" smtClean="0">
                <a:latin typeface="Times New Roman" pitchFamily="18" charset="0"/>
                <a:cs typeface="Times New Roman" pitchFamily="18" charset="0"/>
              </a:rPr>
              <a:t>Some complex systems concepts such as evolution by natural selection are found in school curricula in the physical and social sciences.</a:t>
            </a:r>
            <a:r>
              <a:rPr lang="zh-CN" altLang="en-US" dirty="0" smtClean="0">
                <a:latin typeface="Times New Roman" pitchFamily="18" charset="0"/>
                <a:cs typeface="Times New Roman" pitchFamily="18" charset="0"/>
              </a:rPr>
              <a:t>（诸如物竞天择进化的一些复杂系统概念在自然和社会科学有关的学校课程中能够找到。）</a:t>
            </a:r>
            <a:endParaRPr lang="en-US" dirty="0" smtClean="0">
              <a:latin typeface="Times New Roman" pitchFamily="18" charset="0"/>
              <a:cs typeface="Times New Roman" pitchFamily="18" charset="0"/>
            </a:endParaRPr>
          </a:p>
          <a:p>
            <a:pPr marL="571500" indent="-571500">
              <a:lnSpc>
                <a:spcPct val="145000"/>
              </a:lnSpc>
              <a:buFont typeface="Wingdings" pitchFamily="2" charset="2"/>
              <a:buChar char="Ø"/>
            </a:pPr>
            <a:r>
              <a:rPr lang="en-US" dirty="0" smtClean="0">
                <a:latin typeface="Times New Roman" pitchFamily="18" charset="0"/>
                <a:cs typeface="Times New Roman" pitchFamily="18" charset="0"/>
              </a:rPr>
              <a:t>There is generally little educational exposure to complex systems in university education, and none at all in primary or secondary education. </a:t>
            </a:r>
            <a:r>
              <a:rPr lang="zh-CN" altLang="en-US" dirty="0" smtClean="0">
                <a:latin typeface="Times New Roman" pitchFamily="18" charset="0"/>
                <a:cs typeface="Times New Roman" pitchFamily="18" charset="0"/>
              </a:rPr>
              <a:t>（总体而言，大学教育中很少接触复杂系统，中小学教育也是如此。）</a:t>
            </a:r>
            <a:endParaRPr lang="en-US" altLang="zh-CN" dirty="0" smtClean="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6" presetClass="entr" presetSubtype="21" fill="hold" grpId="0" nodeType="clickEffect">
                                  <p:stCondLst>
                                    <p:cond delay="0"/>
                                  </p:stCondLst>
                                  <p:childTnLst>
                                    <p:set>
                                      <p:cBhvr>
                                        <p:cTn id="12" dur="1" fill="hold">
                                          <p:stCondLst>
                                            <p:cond delay="0"/>
                                          </p:stCondLst>
                                        </p:cTn>
                                        <p:tgtEl>
                                          <p:spTgt spid="6">
                                            <p:txEl>
                                              <p:pRg st="0" end="0"/>
                                            </p:txEl>
                                          </p:spTgt>
                                        </p:tgtEl>
                                        <p:attrNameLst>
                                          <p:attrName>style.visibility</p:attrName>
                                        </p:attrNameLst>
                                      </p:cBhvr>
                                      <p:to>
                                        <p:strVal val="visible"/>
                                      </p:to>
                                    </p:set>
                                    <p:animEffect transition="in" filter="barn(inVertical)">
                                      <p:cBhvr>
                                        <p:cTn id="13" dur="500"/>
                                        <p:tgtEl>
                                          <p:spTgt spid="6">
                                            <p:txEl>
                                              <p:pRg st="0" end="0"/>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6" presetClass="entr" presetSubtype="21" fill="hold" grpId="0" nodeType="clickEffect">
                                  <p:stCondLst>
                                    <p:cond delay="0"/>
                                  </p:stCondLst>
                                  <p:childTnLst>
                                    <p:set>
                                      <p:cBhvr>
                                        <p:cTn id="17" dur="1" fill="hold">
                                          <p:stCondLst>
                                            <p:cond delay="0"/>
                                          </p:stCondLst>
                                        </p:cTn>
                                        <p:tgtEl>
                                          <p:spTgt spid="6">
                                            <p:txEl>
                                              <p:pRg st="1" end="1"/>
                                            </p:txEl>
                                          </p:spTgt>
                                        </p:tgtEl>
                                        <p:attrNameLst>
                                          <p:attrName>style.visibility</p:attrName>
                                        </p:attrNameLst>
                                      </p:cBhvr>
                                      <p:to>
                                        <p:strVal val="visible"/>
                                      </p:to>
                                    </p:set>
                                    <p:animEffect transition="in" filter="barn(inVertical)">
                                      <p:cBhvr>
                                        <p:cTn id="18" dur="500"/>
                                        <p:tgtEl>
                                          <p:spTgt spid="6">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标题 4"/>
          <p:cNvSpPr>
            <a:spLocks noGrp="1"/>
          </p:cNvSpPr>
          <p:nvPr>
            <p:ph type="title"/>
          </p:nvPr>
        </p:nvSpPr>
        <p:spPr>
          <a:xfrm>
            <a:off x="107504" y="0"/>
            <a:ext cx="7467600" cy="980728"/>
          </a:xfrm>
        </p:spPr>
        <p:txBody>
          <a:bodyPr>
            <a:normAutofit/>
          </a:bodyPr>
          <a:lstStyle/>
          <a:p>
            <a:r>
              <a:rPr lang="zh-CN" altLang="en-US" sz="3200" dirty="0" smtClean="0">
                <a:solidFill>
                  <a:srgbClr val="C00000"/>
                </a:solidFill>
                <a:latin typeface="隶书" pitchFamily="49" charset="-122"/>
                <a:ea typeface="隶书" pitchFamily="49" charset="-122"/>
              </a:rPr>
              <a:t>三、</a:t>
            </a:r>
            <a:r>
              <a:rPr lang="en-US" altLang="zh-CN" sz="3200" dirty="0" smtClean="0">
                <a:solidFill>
                  <a:srgbClr val="C00000"/>
                </a:solidFill>
                <a:latin typeface="Times New Roman" pitchFamily="18" charset="0"/>
                <a:cs typeface="Times New Roman" pitchFamily="18" charset="0"/>
              </a:rPr>
              <a:t> </a:t>
            </a:r>
            <a:r>
              <a:rPr lang="zh-CN" altLang="en-US" sz="3200" dirty="0" smtClean="0">
                <a:solidFill>
                  <a:srgbClr val="C00000"/>
                </a:solidFill>
                <a:latin typeface="隶书" pitchFamily="49" charset="-122"/>
                <a:ea typeface="隶书" pitchFamily="49" charset="-122"/>
              </a:rPr>
              <a:t>复杂系统与学习</a:t>
            </a:r>
            <a:endParaRPr lang="zh-CN" altLang="en-US" sz="3200" dirty="0">
              <a:solidFill>
                <a:srgbClr val="C00000"/>
              </a:solidFill>
              <a:latin typeface="隶书" pitchFamily="49" charset="-122"/>
              <a:ea typeface="隶书" pitchFamily="49" charset="-122"/>
            </a:endParaRPr>
          </a:p>
        </p:txBody>
      </p:sp>
      <p:sp>
        <p:nvSpPr>
          <p:cNvPr id="6" name="内容占位符 5"/>
          <p:cNvSpPr>
            <a:spLocks noGrp="1"/>
          </p:cNvSpPr>
          <p:nvPr>
            <p:ph sz="quarter" idx="1"/>
          </p:nvPr>
        </p:nvSpPr>
        <p:spPr>
          <a:xfrm>
            <a:off x="179512" y="980728"/>
            <a:ext cx="8507288" cy="5091477"/>
          </a:xfrm>
        </p:spPr>
        <p:txBody>
          <a:bodyPr>
            <a:normAutofit/>
          </a:bodyPr>
          <a:lstStyle/>
          <a:p>
            <a:pPr marL="0" indent="0">
              <a:lnSpc>
                <a:spcPct val="145000"/>
              </a:lnSpc>
              <a:buNone/>
            </a:pPr>
            <a:r>
              <a:rPr lang="en-US" dirty="0" smtClean="0">
                <a:latin typeface="Times New Roman" pitchFamily="18" charset="0"/>
                <a:cs typeface="Times New Roman" pitchFamily="18" charset="0"/>
              </a:rPr>
              <a:t>      Complex Systems Concepts and Cognitive Challenges </a:t>
            </a:r>
            <a:r>
              <a:rPr lang="en-US" dirty="0" smtClean="0"/>
              <a:t/>
            </a:r>
            <a:br>
              <a:rPr lang="en-US" dirty="0" smtClean="0"/>
            </a:br>
            <a:r>
              <a:rPr lang="en-US" dirty="0" smtClean="0"/>
              <a:t>    </a:t>
            </a:r>
            <a:r>
              <a:rPr lang="zh-CN" altLang="en-US" dirty="0" smtClean="0">
                <a:latin typeface="Times New Roman" pitchFamily="18" charset="0"/>
                <a:cs typeface="Times New Roman" pitchFamily="18" charset="0"/>
              </a:rPr>
              <a:t>（复杂系统概念与认知挑战）</a:t>
            </a:r>
            <a:endParaRPr lang="en-US" altLang="zh-CN" dirty="0" smtClean="0">
              <a:latin typeface="Times New Roman" pitchFamily="18" charset="0"/>
              <a:cs typeface="Times New Roman" pitchFamily="18" charset="0"/>
            </a:endParaRPr>
          </a:p>
          <a:p>
            <a:pPr marL="571500" indent="-571500">
              <a:lnSpc>
                <a:spcPct val="145000"/>
              </a:lnSpc>
              <a:buNone/>
            </a:pPr>
            <a:r>
              <a:rPr lang="en-US" dirty="0" smtClean="0">
                <a:latin typeface="Times New Roman" pitchFamily="18" charset="0"/>
                <a:cs typeface="Times New Roman" pitchFamily="18" charset="0"/>
              </a:rPr>
              <a:t>       Many of the core ideas associated with thinking about complex systems may be challenging for students to learn. </a:t>
            </a:r>
            <a:r>
              <a:rPr lang="zh-CN" altLang="en-US" dirty="0" smtClean="0">
                <a:latin typeface="Times New Roman" pitchFamily="18" charset="0"/>
                <a:cs typeface="Times New Roman" pitchFamily="18" charset="0"/>
              </a:rPr>
              <a:t>（与复杂系统相关的许多核心思想可能对学生的学习具有挑战性。）</a:t>
            </a:r>
            <a:endParaRPr lang="en-US" altLang="zh-CN" dirty="0" smtClean="0">
              <a:latin typeface="Times New Roman" pitchFamily="18" charset="0"/>
              <a:cs typeface="Times New Roman" pitchFamily="18" charset="0"/>
            </a:endParaRPr>
          </a:p>
          <a:p>
            <a:pPr marL="571500" indent="-571500">
              <a:lnSpc>
                <a:spcPct val="145000"/>
              </a:lnSpc>
              <a:buNone/>
            </a:pPr>
            <a:r>
              <a:rPr lang="en-US" altLang="zh-CN" dirty="0" smtClean="0">
                <a:latin typeface="Times New Roman" pitchFamily="18" charset="0"/>
                <a:cs typeface="Times New Roman" pitchFamily="18" charset="0"/>
              </a:rPr>
              <a:t>        M</a:t>
            </a:r>
            <a:r>
              <a:rPr lang="en-US" dirty="0" smtClean="0">
                <a:latin typeface="Times New Roman" pitchFamily="18" charset="0"/>
                <a:cs typeface="Times New Roman" pitchFamily="18" charset="0"/>
              </a:rPr>
              <a:t>any students – even at the college level –hold to misconceptions. </a:t>
            </a:r>
            <a:r>
              <a:rPr lang="zh-CN" altLang="en-US" dirty="0" smtClean="0">
                <a:latin typeface="Times New Roman" pitchFamily="18" charset="0"/>
                <a:cs typeface="Times New Roman" pitchFamily="18" charset="0"/>
              </a:rPr>
              <a:t>（许多学生，即便是大学生，对复杂系统持有迷思概念。）</a:t>
            </a:r>
            <a:endParaRPr lang="en-US" dirty="0" smtClean="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6" presetClass="entr" presetSubtype="21" fill="hold" grpId="0" nodeType="clickEffect">
                                  <p:stCondLst>
                                    <p:cond delay="0"/>
                                  </p:stCondLst>
                                  <p:childTnLst>
                                    <p:set>
                                      <p:cBhvr>
                                        <p:cTn id="12" dur="1" fill="hold">
                                          <p:stCondLst>
                                            <p:cond delay="0"/>
                                          </p:stCondLst>
                                        </p:cTn>
                                        <p:tgtEl>
                                          <p:spTgt spid="6">
                                            <p:txEl>
                                              <p:pRg st="0" end="0"/>
                                            </p:txEl>
                                          </p:spTgt>
                                        </p:tgtEl>
                                        <p:attrNameLst>
                                          <p:attrName>style.visibility</p:attrName>
                                        </p:attrNameLst>
                                      </p:cBhvr>
                                      <p:to>
                                        <p:strVal val="visible"/>
                                      </p:to>
                                    </p:set>
                                    <p:animEffect transition="in" filter="barn(inVertical)">
                                      <p:cBhvr>
                                        <p:cTn id="13" dur="500"/>
                                        <p:tgtEl>
                                          <p:spTgt spid="6">
                                            <p:txEl>
                                              <p:pRg st="0" end="0"/>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6" presetClass="entr" presetSubtype="21" fill="hold" grpId="0" nodeType="clickEffect">
                                  <p:stCondLst>
                                    <p:cond delay="0"/>
                                  </p:stCondLst>
                                  <p:childTnLst>
                                    <p:set>
                                      <p:cBhvr>
                                        <p:cTn id="17" dur="1" fill="hold">
                                          <p:stCondLst>
                                            <p:cond delay="0"/>
                                          </p:stCondLst>
                                        </p:cTn>
                                        <p:tgtEl>
                                          <p:spTgt spid="6">
                                            <p:txEl>
                                              <p:pRg st="1" end="1"/>
                                            </p:txEl>
                                          </p:spTgt>
                                        </p:tgtEl>
                                        <p:attrNameLst>
                                          <p:attrName>style.visibility</p:attrName>
                                        </p:attrNameLst>
                                      </p:cBhvr>
                                      <p:to>
                                        <p:strVal val="visible"/>
                                      </p:to>
                                    </p:set>
                                    <p:animEffect transition="in" filter="barn(inVertical)">
                                      <p:cBhvr>
                                        <p:cTn id="18" dur="500"/>
                                        <p:tgtEl>
                                          <p:spTgt spid="6">
                                            <p:txEl>
                                              <p:pRg st="1" end="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6" presetClass="entr" presetSubtype="21" fill="hold" grpId="0" nodeType="clickEffect">
                                  <p:stCondLst>
                                    <p:cond delay="0"/>
                                  </p:stCondLst>
                                  <p:childTnLst>
                                    <p:set>
                                      <p:cBhvr>
                                        <p:cTn id="22" dur="1" fill="hold">
                                          <p:stCondLst>
                                            <p:cond delay="0"/>
                                          </p:stCondLst>
                                        </p:cTn>
                                        <p:tgtEl>
                                          <p:spTgt spid="6">
                                            <p:txEl>
                                              <p:pRg st="2" end="2"/>
                                            </p:txEl>
                                          </p:spTgt>
                                        </p:tgtEl>
                                        <p:attrNameLst>
                                          <p:attrName>style.visibility</p:attrName>
                                        </p:attrNameLst>
                                      </p:cBhvr>
                                      <p:to>
                                        <p:strVal val="visible"/>
                                      </p:to>
                                    </p:set>
                                    <p:animEffect transition="in" filter="barn(inVertical)">
                                      <p:cBhvr>
                                        <p:cTn id="23" dur="500"/>
                                        <p:tgtEl>
                                          <p:spTgt spid="6">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标题 4"/>
          <p:cNvSpPr>
            <a:spLocks noGrp="1"/>
          </p:cNvSpPr>
          <p:nvPr>
            <p:ph type="title"/>
          </p:nvPr>
        </p:nvSpPr>
        <p:spPr>
          <a:xfrm>
            <a:off x="107504" y="112888"/>
            <a:ext cx="7817296" cy="651815"/>
          </a:xfrm>
        </p:spPr>
        <p:txBody>
          <a:bodyPr>
            <a:normAutofit/>
          </a:bodyPr>
          <a:lstStyle/>
          <a:p>
            <a:r>
              <a:rPr lang="zh-CN" altLang="en-US" sz="3200" dirty="0" smtClean="0">
                <a:solidFill>
                  <a:srgbClr val="C00000"/>
                </a:solidFill>
                <a:latin typeface="隶书" pitchFamily="49" charset="-122"/>
                <a:ea typeface="隶书" pitchFamily="49" charset="-122"/>
              </a:rPr>
              <a:t>三、</a:t>
            </a:r>
            <a:r>
              <a:rPr lang="en-US" altLang="zh-CN" sz="3200" dirty="0" smtClean="0">
                <a:solidFill>
                  <a:srgbClr val="C00000"/>
                </a:solidFill>
                <a:latin typeface="Times New Roman" pitchFamily="18" charset="0"/>
                <a:cs typeface="Times New Roman" pitchFamily="18" charset="0"/>
              </a:rPr>
              <a:t> </a:t>
            </a:r>
            <a:r>
              <a:rPr lang="zh-CN" altLang="en-US" sz="3200" dirty="0" smtClean="0">
                <a:solidFill>
                  <a:srgbClr val="C00000"/>
                </a:solidFill>
                <a:latin typeface="隶书" pitchFamily="49" charset="-122"/>
                <a:ea typeface="隶书" pitchFamily="49" charset="-122"/>
              </a:rPr>
              <a:t>复杂系统与学习</a:t>
            </a:r>
            <a:endParaRPr lang="zh-CN" altLang="en-US" sz="3200" dirty="0">
              <a:solidFill>
                <a:srgbClr val="C00000"/>
              </a:solidFill>
              <a:latin typeface="隶书" pitchFamily="49" charset="-122"/>
              <a:ea typeface="隶书" pitchFamily="49" charset="-122"/>
            </a:endParaRPr>
          </a:p>
        </p:txBody>
      </p:sp>
      <p:sp>
        <p:nvSpPr>
          <p:cNvPr id="6" name="内容占位符 5"/>
          <p:cNvSpPr>
            <a:spLocks noGrp="1"/>
          </p:cNvSpPr>
          <p:nvPr>
            <p:ph sz="quarter" idx="1"/>
          </p:nvPr>
        </p:nvSpPr>
        <p:spPr>
          <a:xfrm>
            <a:off x="179512" y="620688"/>
            <a:ext cx="8507288" cy="5976664"/>
          </a:xfrm>
        </p:spPr>
        <p:txBody>
          <a:bodyPr>
            <a:noAutofit/>
          </a:bodyPr>
          <a:lstStyle/>
          <a:p>
            <a:pPr marL="0" indent="0">
              <a:lnSpc>
                <a:spcPct val="145000"/>
              </a:lnSpc>
              <a:buNone/>
            </a:pPr>
            <a:r>
              <a:rPr lang="en-US" sz="2200" dirty="0" smtClean="0">
                <a:latin typeface="Times New Roman" pitchFamily="18" charset="0"/>
                <a:cs typeface="Times New Roman" pitchFamily="18" charset="0"/>
              </a:rPr>
              <a:t>        Pedagogical Research into Learning Complex Systems Ideas </a:t>
            </a:r>
          </a:p>
          <a:p>
            <a:pPr marL="0" indent="0">
              <a:lnSpc>
                <a:spcPct val="145000"/>
              </a:lnSpc>
              <a:buNone/>
            </a:pPr>
            <a:r>
              <a:rPr lang="en-US" altLang="zh-CN" sz="2200" dirty="0">
                <a:latin typeface="Times New Roman" pitchFamily="18" charset="0"/>
                <a:cs typeface="Times New Roman" pitchFamily="18" charset="0"/>
              </a:rPr>
              <a:t> </a:t>
            </a:r>
            <a:r>
              <a:rPr lang="en-US" altLang="zh-CN" sz="2200" dirty="0" smtClean="0">
                <a:latin typeface="Times New Roman" pitchFamily="18" charset="0"/>
                <a:cs typeface="Times New Roman" pitchFamily="18" charset="0"/>
              </a:rPr>
              <a:t>     </a:t>
            </a:r>
            <a:r>
              <a:rPr lang="zh-CN" altLang="en-US" sz="2200" dirty="0" smtClean="0">
                <a:latin typeface="Times New Roman" pitchFamily="18" charset="0"/>
                <a:cs typeface="Times New Roman" pitchFamily="18" charset="0"/>
              </a:rPr>
              <a:t>（对复杂系统思想的教育研究）</a:t>
            </a:r>
            <a:endParaRPr lang="en-US" altLang="zh-CN" sz="2200" dirty="0" smtClean="0">
              <a:latin typeface="Times New Roman" pitchFamily="18" charset="0"/>
              <a:cs typeface="Times New Roman" pitchFamily="18" charset="0"/>
            </a:endParaRPr>
          </a:p>
          <a:p>
            <a:pPr marL="571500" indent="-571500">
              <a:lnSpc>
                <a:spcPct val="145000"/>
              </a:lnSpc>
              <a:buNone/>
            </a:pPr>
            <a:r>
              <a:rPr lang="en-US" sz="2200" dirty="0" smtClean="0">
                <a:latin typeface="Times New Roman" pitchFamily="18" charset="0"/>
                <a:cs typeface="Times New Roman" pitchFamily="18" charset="0"/>
              </a:rPr>
              <a:t>        Some of the earliest research projects that investigated students’ complex systems learning were conducted by Resnick and </a:t>
            </a:r>
            <a:r>
              <a:rPr lang="en-US" sz="2200" dirty="0" err="1" smtClean="0">
                <a:latin typeface="Times New Roman" pitchFamily="18" charset="0"/>
                <a:cs typeface="Times New Roman" pitchFamily="18" charset="0"/>
              </a:rPr>
              <a:t>Wilensky</a:t>
            </a:r>
            <a:endParaRPr lang="en-US" sz="2200" dirty="0">
              <a:latin typeface="Times New Roman" pitchFamily="18" charset="0"/>
              <a:cs typeface="Times New Roman" pitchFamily="18" charset="0"/>
            </a:endParaRPr>
          </a:p>
          <a:p>
            <a:pPr marL="571500" indent="-571500">
              <a:lnSpc>
                <a:spcPct val="145000"/>
              </a:lnSpc>
              <a:buNone/>
            </a:pPr>
            <a:r>
              <a:rPr lang="en-US" sz="2200" dirty="0" smtClean="0">
                <a:latin typeface="Times New Roman" pitchFamily="18" charset="0"/>
                <a:cs typeface="Times New Roman" pitchFamily="18" charset="0"/>
              </a:rPr>
              <a:t>        ( Resnick and </a:t>
            </a:r>
            <a:r>
              <a:rPr lang="en-US" sz="2200" dirty="0" err="1" smtClean="0">
                <a:latin typeface="Times New Roman" pitchFamily="18" charset="0"/>
                <a:cs typeface="Times New Roman" pitchFamily="18" charset="0"/>
              </a:rPr>
              <a:t>Wilensky</a:t>
            </a:r>
            <a:r>
              <a:rPr lang="en-US" sz="2200" dirty="0" smtClean="0">
                <a:latin typeface="Times New Roman" pitchFamily="18" charset="0"/>
                <a:cs typeface="Times New Roman" pitchFamily="18" charset="0"/>
              </a:rPr>
              <a:t> </a:t>
            </a:r>
            <a:r>
              <a:rPr lang="zh-CN" altLang="en-US" sz="2200" dirty="0" smtClean="0">
                <a:latin typeface="Times New Roman" pitchFamily="18" charset="0"/>
                <a:cs typeface="Times New Roman" pitchFamily="18" charset="0"/>
              </a:rPr>
              <a:t>开展了最早的一些研究项目调查学生的复杂系统学习。）</a:t>
            </a:r>
            <a:r>
              <a:rPr lang="en-US" sz="2200" dirty="0" smtClean="0">
                <a:latin typeface="Times New Roman" pitchFamily="18" charset="0"/>
                <a:cs typeface="Times New Roman" pitchFamily="18" charset="0"/>
              </a:rPr>
              <a:t> </a:t>
            </a:r>
          </a:p>
          <a:p>
            <a:pPr marL="571500" indent="-571500">
              <a:lnSpc>
                <a:spcPct val="145000"/>
              </a:lnSpc>
              <a:buNone/>
            </a:pP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Wilensky</a:t>
            </a:r>
            <a:r>
              <a:rPr lang="en-US" sz="2200" dirty="0" smtClean="0">
                <a:latin typeface="Times New Roman" pitchFamily="18" charset="0"/>
                <a:cs typeface="Times New Roman" pitchFamily="18" charset="0"/>
              </a:rPr>
              <a:t> and his colleagues at </a:t>
            </a:r>
            <a:r>
              <a:rPr lang="en-US" sz="2200" dirty="0" err="1" smtClean="0">
                <a:latin typeface="Times New Roman" pitchFamily="18" charset="0"/>
                <a:cs typeface="Times New Roman" pitchFamily="18" charset="0"/>
              </a:rPr>
              <a:t>Northwestern’s</a:t>
            </a:r>
            <a:r>
              <a:rPr lang="en-US" sz="2200" dirty="0" smtClean="0">
                <a:latin typeface="Times New Roman" pitchFamily="18" charset="0"/>
                <a:cs typeface="Times New Roman" pitchFamily="18" charset="0"/>
              </a:rPr>
              <a:t> Center for Connected Learning and Computer-Based Modeling have conducted extensive research on student learning about complex systems. </a:t>
            </a:r>
          </a:p>
          <a:p>
            <a:pPr marL="571500" indent="-571500">
              <a:lnSpc>
                <a:spcPct val="145000"/>
              </a:lnSpc>
              <a:buNone/>
            </a:pPr>
            <a:r>
              <a:rPr lang="en-US" altLang="zh-CN" sz="2200" dirty="0">
                <a:latin typeface="Times New Roman" pitchFamily="18" charset="0"/>
                <a:cs typeface="Times New Roman" pitchFamily="18" charset="0"/>
              </a:rPr>
              <a:t> </a:t>
            </a:r>
            <a:r>
              <a:rPr lang="en-US" altLang="zh-CN" sz="2200" dirty="0" smtClean="0">
                <a:latin typeface="Times New Roman" pitchFamily="18" charset="0"/>
                <a:cs typeface="Times New Roman" pitchFamily="18" charset="0"/>
              </a:rPr>
              <a:t>      </a:t>
            </a:r>
            <a:r>
              <a:rPr lang="zh-CN" altLang="en-US" sz="2200" dirty="0" smtClean="0">
                <a:latin typeface="Times New Roman" pitchFamily="18" charset="0"/>
                <a:cs typeface="Times New Roman" pitchFamily="18" charset="0"/>
              </a:rPr>
              <a:t>（</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Wilensky</a:t>
            </a:r>
            <a:r>
              <a:rPr lang="zh-CN" altLang="en-US" sz="2200" dirty="0" smtClean="0">
                <a:latin typeface="Times New Roman" pitchFamily="18" charset="0"/>
                <a:cs typeface="Times New Roman" pitchFamily="18" charset="0"/>
              </a:rPr>
              <a:t>及其同事在西北大学连接学习与计算机建模中心对学生学习复杂系统开展了广泛的研究。）</a:t>
            </a:r>
            <a:r>
              <a:rPr lang="en-US" sz="2200" dirty="0" smtClean="0">
                <a:latin typeface="Times New Roman" pitchFamily="18" charset="0"/>
                <a:cs typeface="Times New Roman" pitchFamily="18" charset="0"/>
              </a:rPr>
              <a:t> </a:t>
            </a:r>
            <a:r>
              <a:rPr lang="en-US" sz="2200" dirty="0" smtClean="0"/>
              <a:t/>
            </a:r>
            <a:br>
              <a:rPr lang="en-US" sz="2200" dirty="0" smtClean="0"/>
            </a:br>
            <a:r>
              <a:rPr lang="en-US" sz="2200" dirty="0" smtClean="0"/>
              <a:t> </a:t>
            </a:r>
            <a:r>
              <a:rPr lang="en-US" sz="2200" dirty="0" smtClean="0">
                <a:latin typeface="Times New Roman" pitchFamily="18" charset="0"/>
                <a:cs typeface="Times New Roman" pitchFamily="18" charset="0"/>
              </a:rPr>
              <a:t/>
            </a:r>
            <a:br>
              <a:rPr lang="en-US" sz="2200" dirty="0" smtClean="0">
                <a:latin typeface="Times New Roman" pitchFamily="18" charset="0"/>
                <a:cs typeface="Times New Roman" pitchFamily="18" charset="0"/>
              </a:rPr>
            </a:br>
            <a:endParaRPr lang="en-US" sz="2200" dirty="0" smtClean="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barn(inVertical)">
                                      <p:cBhvr>
                                        <p:cTn id="7" dur="5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6">
                                            <p:txEl>
                                              <p:pRg st="1" end="1"/>
                                            </p:txEl>
                                          </p:spTgt>
                                        </p:tgtEl>
                                        <p:attrNameLst>
                                          <p:attrName>style.visibility</p:attrName>
                                        </p:attrNameLst>
                                      </p:cBhvr>
                                      <p:to>
                                        <p:strVal val="visible"/>
                                      </p:to>
                                    </p:set>
                                    <p:animEffect transition="in" filter="barn(inVertical)">
                                      <p:cBhvr>
                                        <p:cTn id="12" dur="500"/>
                                        <p:tgtEl>
                                          <p:spTgt spid="6">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6">
                                            <p:txEl>
                                              <p:pRg st="2" end="2"/>
                                            </p:txEl>
                                          </p:spTgt>
                                        </p:tgtEl>
                                        <p:attrNameLst>
                                          <p:attrName>style.visibility</p:attrName>
                                        </p:attrNameLst>
                                      </p:cBhvr>
                                      <p:to>
                                        <p:strVal val="visible"/>
                                      </p:to>
                                    </p:set>
                                    <p:animEffect transition="in" filter="barn(inVertical)">
                                      <p:cBhvr>
                                        <p:cTn id="17" dur="500"/>
                                        <p:tgtEl>
                                          <p:spTgt spid="6">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6">
                                            <p:txEl>
                                              <p:pRg st="3" end="3"/>
                                            </p:txEl>
                                          </p:spTgt>
                                        </p:tgtEl>
                                        <p:attrNameLst>
                                          <p:attrName>style.visibility</p:attrName>
                                        </p:attrNameLst>
                                      </p:cBhvr>
                                      <p:to>
                                        <p:strVal val="visible"/>
                                      </p:to>
                                    </p:set>
                                    <p:animEffect transition="in" filter="barn(inVertical)">
                                      <p:cBhvr>
                                        <p:cTn id="22" dur="500"/>
                                        <p:tgtEl>
                                          <p:spTgt spid="6">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grpId="0" nodeType="clickEffect">
                                  <p:stCondLst>
                                    <p:cond delay="0"/>
                                  </p:stCondLst>
                                  <p:childTnLst>
                                    <p:set>
                                      <p:cBhvr>
                                        <p:cTn id="26" dur="1" fill="hold">
                                          <p:stCondLst>
                                            <p:cond delay="0"/>
                                          </p:stCondLst>
                                        </p:cTn>
                                        <p:tgtEl>
                                          <p:spTgt spid="6">
                                            <p:txEl>
                                              <p:pRg st="4" end="4"/>
                                            </p:txEl>
                                          </p:spTgt>
                                        </p:tgtEl>
                                        <p:attrNameLst>
                                          <p:attrName>style.visibility</p:attrName>
                                        </p:attrNameLst>
                                      </p:cBhvr>
                                      <p:to>
                                        <p:strVal val="visible"/>
                                      </p:to>
                                    </p:set>
                                    <p:animEffect transition="in" filter="barn(inVertical)">
                                      <p:cBhvr>
                                        <p:cTn id="27" dur="500"/>
                                        <p:tgtEl>
                                          <p:spTgt spid="6">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grpId="0" nodeType="clickEffect">
                                  <p:stCondLst>
                                    <p:cond delay="0"/>
                                  </p:stCondLst>
                                  <p:childTnLst>
                                    <p:set>
                                      <p:cBhvr>
                                        <p:cTn id="31" dur="1" fill="hold">
                                          <p:stCondLst>
                                            <p:cond delay="0"/>
                                          </p:stCondLst>
                                        </p:cTn>
                                        <p:tgtEl>
                                          <p:spTgt spid="6">
                                            <p:txEl>
                                              <p:pRg st="5" end="5"/>
                                            </p:txEl>
                                          </p:spTgt>
                                        </p:tgtEl>
                                        <p:attrNameLst>
                                          <p:attrName>style.visibility</p:attrName>
                                        </p:attrNameLst>
                                      </p:cBhvr>
                                      <p:to>
                                        <p:strVal val="visible"/>
                                      </p:to>
                                    </p:set>
                                    <p:animEffect transition="in" filter="barn(inVertical)">
                                      <p:cBhvr>
                                        <p:cTn id="32" dur="500"/>
                                        <p:tgtEl>
                                          <p:spTgt spid="6">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标题 4"/>
          <p:cNvSpPr>
            <a:spLocks noGrp="1"/>
          </p:cNvSpPr>
          <p:nvPr>
            <p:ph type="title"/>
          </p:nvPr>
        </p:nvSpPr>
        <p:spPr>
          <a:xfrm>
            <a:off x="107504" y="79022"/>
            <a:ext cx="7467600" cy="575734"/>
          </a:xfrm>
        </p:spPr>
        <p:txBody>
          <a:bodyPr>
            <a:normAutofit fontScale="90000"/>
          </a:bodyPr>
          <a:lstStyle/>
          <a:p>
            <a:r>
              <a:rPr lang="zh-CN" altLang="en-US" sz="3200" dirty="0" smtClean="0">
                <a:solidFill>
                  <a:srgbClr val="C00000"/>
                </a:solidFill>
                <a:latin typeface="隶书" pitchFamily="49" charset="-122"/>
                <a:ea typeface="隶书" pitchFamily="49" charset="-122"/>
              </a:rPr>
              <a:t>三、</a:t>
            </a:r>
            <a:r>
              <a:rPr lang="en-US" altLang="zh-CN" sz="3200" dirty="0" smtClean="0">
                <a:solidFill>
                  <a:srgbClr val="C00000"/>
                </a:solidFill>
                <a:latin typeface="Times New Roman" pitchFamily="18" charset="0"/>
                <a:cs typeface="Times New Roman" pitchFamily="18" charset="0"/>
              </a:rPr>
              <a:t> </a:t>
            </a:r>
            <a:r>
              <a:rPr lang="zh-CN" altLang="en-US" sz="3200" dirty="0" smtClean="0">
                <a:solidFill>
                  <a:srgbClr val="C00000"/>
                </a:solidFill>
                <a:latin typeface="隶书" pitchFamily="49" charset="-122"/>
                <a:ea typeface="隶书" pitchFamily="49" charset="-122"/>
              </a:rPr>
              <a:t>复杂系统与学习</a:t>
            </a:r>
            <a:endParaRPr lang="zh-CN" altLang="en-US" sz="3200" dirty="0">
              <a:solidFill>
                <a:srgbClr val="C00000"/>
              </a:solidFill>
              <a:latin typeface="隶书" pitchFamily="49" charset="-122"/>
              <a:ea typeface="隶书" pitchFamily="49" charset="-122"/>
            </a:endParaRPr>
          </a:p>
        </p:txBody>
      </p:sp>
      <p:sp>
        <p:nvSpPr>
          <p:cNvPr id="6" name="内容占位符 5"/>
          <p:cNvSpPr>
            <a:spLocks noGrp="1"/>
          </p:cNvSpPr>
          <p:nvPr>
            <p:ph sz="quarter" idx="1"/>
          </p:nvPr>
        </p:nvSpPr>
        <p:spPr>
          <a:xfrm>
            <a:off x="107504" y="692696"/>
            <a:ext cx="8589475" cy="5764548"/>
          </a:xfrm>
        </p:spPr>
        <p:txBody>
          <a:bodyPr>
            <a:noAutofit/>
          </a:bodyPr>
          <a:lstStyle/>
          <a:p>
            <a:pPr marL="0" indent="0">
              <a:lnSpc>
                <a:spcPct val="145000"/>
              </a:lnSpc>
              <a:buNone/>
            </a:pPr>
            <a:r>
              <a:rPr lang="en-US" sz="2000" dirty="0" smtClean="0">
                <a:latin typeface="Times New Roman" pitchFamily="18" charset="0"/>
                <a:cs typeface="Times New Roman" pitchFamily="18" charset="0"/>
              </a:rPr>
              <a:t>      Complex Systems and Curriculum</a:t>
            </a:r>
          </a:p>
          <a:p>
            <a:pPr marL="0" indent="0">
              <a:lnSpc>
                <a:spcPct val="145000"/>
              </a:lnSpc>
              <a:buNone/>
            </a:pPr>
            <a:r>
              <a:rPr lang="en-US" altLang="zh-CN" sz="2000" dirty="0">
                <a:latin typeface="Times New Roman" pitchFamily="18" charset="0"/>
                <a:cs typeface="Times New Roman" pitchFamily="18" charset="0"/>
              </a:rPr>
              <a:t> </a:t>
            </a:r>
            <a:r>
              <a:rPr lang="en-US" altLang="zh-CN" sz="2000" dirty="0" smtClean="0">
                <a:latin typeface="Times New Roman" pitchFamily="18" charset="0"/>
                <a:cs typeface="Times New Roman" pitchFamily="18" charset="0"/>
              </a:rPr>
              <a:t>        </a:t>
            </a:r>
            <a:r>
              <a:rPr lang="zh-CN" altLang="en-US" sz="2000" dirty="0" smtClean="0">
                <a:latin typeface="Times New Roman" pitchFamily="18" charset="0"/>
                <a:cs typeface="Times New Roman" pitchFamily="18" charset="0"/>
              </a:rPr>
              <a:t>（复杂系统与课程）</a:t>
            </a:r>
            <a:endParaRPr lang="en-US" altLang="zh-CN" sz="2000" dirty="0" smtClean="0">
              <a:latin typeface="Times New Roman" pitchFamily="18" charset="0"/>
              <a:cs typeface="Times New Roman" pitchFamily="18" charset="0"/>
            </a:endParaRPr>
          </a:p>
          <a:p>
            <a:pPr marL="571500" indent="-571500">
              <a:lnSpc>
                <a:spcPct val="145000"/>
              </a:lnSpc>
              <a:buNone/>
            </a:pPr>
            <a:r>
              <a:rPr lang="en-US" sz="2000" dirty="0" smtClean="0">
                <a:latin typeface="Times New Roman" pitchFamily="18" charset="0"/>
                <a:cs typeface="Times New Roman" pitchFamily="18" charset="0"/>
              </a:rPr>
              <a:t>      Current science curricula are often criticized for superficially covering too many subjects, resulting in students failing to gain a solid understanding of any one single domain. </a:t>
            </a:r>
            <a:r>
              <a:rPr lang="zh-CN" altLang="en-US" sz="2000" dirty="0" smtClean="0">
                <a:latin typeface="Times New Roman" pitchFamily="18" charset="0"/>
                <a:cs typeface="Times New Roman" pitchFamily="18" charset="0"/>
              </a:rPr>
              <a:t>（当前的科学课程由于涵盖太多科目，导致学生对其中任何一个领域都无法获得可靠的理解而经常遭到批判。）</a:t>
            </a:r>
            <a:endParaRPr lang="en-US" altLang="zh-CN" sz="2000" dirty="0" smtClean="0">
              <a:latin typeface="Times New Roman" pitchFamily="18" charset="0"/>
              <a:cs typeface="Times New Roman" pitchFamily="18" charset="0"/>
            </a:endParaRPr>
          </a:p>
          <a:p>
            <a:pPr marL="571500" indent="-571500">
              <a:lnSpc>
                <a:spcPct val="145000"/>
              </a:lnSpc>
              <a:buNone/>
            </a:pPr>
            <a:r>
              <a:rPr lang="en-US" sz="2000" dirty="0" smtClean="0">
                <a:latin typeface="Times New Roman" pitchFamily="18" charset="0"/>
                <a:cs typeface="Times New Roman" pitchFamily="18" charset="0"/>
              </a:rPr>
              <a:t>       There are many ways complex systems concepts could be infused into school curricula to form the basis of a new type of scientific literacy. </a:t>
            </a:r>
            <a:r>
              <a:rPr lang="zh-CN" altLang="en-US" sz="2000" dirty="0" smtClean="0">
                <a:latin typeface="Times New Roman" pitchFamily="18" charset="0"/>
                <a:cs typeface="Times New Roman" pitchFamily="18" charset="0"/>
              </a:rPr>
              <a:t>（有许多方法可将复杂系统概念融入学校课程奠定新型科学素养的基础。）</a:t>
            </a:r>
            <a:endParaRPr lang="en-US" altLang="zh-CN" sz="2000" dirty="0" smtClean="0">
              <a:latin typeface="Times New Roman" pitchFamily="18" charset="0"/>
              <a:cs typeface="Times New Roman" pitchFamily="18" charset="0"/>
            </a:endParaRPr>
          </a:p>
          <a:p>
            <a:pPr marL="571500" indent="-571500">
              <a:lnSpc>
                <a:spcPct val="145000"/>
              </a:lnSpc>
              <a:buNone/>
            </a:pPr>
            <a:r>
              <a:rPr lang="en-US" sz="2000" dirty="0" smtClean="0">
                <a:latin typeface="Times New Roman" pitchFamily="18" charset="0"/>
                <a:cs typeface="Times New Roman" pitchFamily="18" charset="0"/>
              </a:rPr>
              <a:t>        Complex systems concepts like self</a:t>
            </a:r>
            <a:r>
              <a:rPr lang="en-US" altLang="zh-CN" sz="2000" dirty="0" smtClean="0">
                <a:latin typeface="Times New Roman" pitchFamily="18" charset="0"/>
                <a:cs typeface="Times New Roman" pitchFamily="18" charset="0"/>
              </a:rPr>
              <a:t>-</a:t>
            </a:r>
            <a:r>
              <a:rPr lang="en-US" sz="2000" dirty="0" smtClean="0">
                <a:latin typeface="Times New Roman" pitchFamily="18" charset="0"/>
                <a:cs typeface="Times New Roman" pitchFamily="18" charset="0"/>
              </a:rPr>
              <a:t>organization and positive feedback can be applied to biological systems such as insect colonies </a:t>
            </a:r>
            <a:r>
              <a:rPr lang="zh-CN" altLang="en-US" sz="2000" dirty="0" smtClean="0">
                <a:latin typeface="Times New Roman" pitchFamily="18" charset="0"/>
                <a:cs typeface="Times New Roman" pitchFamily="18" charset="0"/>
              </a:rPr>
              <a:t>（诸如自我组织和积极反馈等复杂系统概念可运用于昆虫王国之类的生态系统之中。）</a:t>
            </a:r>
            <a:r>
              <a:rPr lang="en-US" sz="2000" dirty="0" smtClean="0">
                <a:latin typeface="Times New Roman" pitchFamily="18" charset="0"/>
                <a:cs typeface="Times New Roman" pitchFamily="18" charset="0"/>
              </a:rPr>
              <a:t/>
            </a:r>
            <a:br>
              <a:rPr lang="en-US" sz="2000" dirty="0" smtClean="0">
                <a:latin typeface="Times New Roman" pitchFamily="18" charset="0"/>
                <a:cs typeface="Times New Roman" pitchFamily="18" charset="0"/>
              </a:rPr>
            </a:br>
            <a:endParaRPr lang="en-US" sz="2000" dirty="0" smtClean="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barn(inVertical)">
                                      <p:cBhvr>
                                        <p:cTn id="7" dur="5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6">
                                            <p:txEl>
                                              <p:pRg st="1" end="1"/>
                                            </p:txEl>
                                          </p:spTgt>
                                        </p:tgtEl>
                                        <p:attrNameLst>
                                          <p:attrName>style.visibility</p:attrName>
                                        </p:attrNameLst>
                                      </p:cBhvr>
                                      <p:to>
                                        <p:strVal val="visible"/>
                                      </p:to>
                                    </p:set>
                                    <p:animEffect transition="in" filter="barn(inVertical)">
                                      <p:cBhvr>
                                        <p:cTn id="12" dur="500"/>
                                        <p:tgtEl>
                                          <p:spTgt spid="6">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6">
                                            <p:txEl>
                                              <p:pRg st="2" end="2"/>
                                            </p:txEl>
                                          </p:spTgt>
                                        </p:tgtEl>
                                        <p:attrNameLst>
                                          <p:attrName>style.visibility</p:attrName>
                                        </p:attrNameLst>
                                      </p:cBhvr>
                                      <p:to>
                                        <p:strVal val="visible"/>
                                      </p:to>
                                    </p:set>
                                    <p:animEffect transition="in" filter="barn(inVertical)">
                                      <p:cBhvr>
                                        <p:cTn id="17" dur="500"/>
                                        <p:tgtEl>
                                          <p:spTgt spid="6">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6">
                                            <p:txEl>
                                              <p:pRg st="3" end="3"/>
                                            </p:txEl>
                                          </p:spTgt>
                                        </p:tgtEl>
                                        <p:attrNameLst>
                                          <p:attrName>style.visibility</p:attrName>
                                        </p:attrNameLst>
                                      </p:cBhvr>
                                      <p:to>
                                        <p:strVal val="visible"/>
                                      </p:to>
                                    </p:set>
                                    <p:animEffect transition="in" filter="barn(inVertical)">
                                      <p:cBhvr>
                                        <p:cTn id="22" dur="500"/>
                                        <p:tgtEl>
                                          <p:spTgt spid="6">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grpId="0" nodeType="clickEffect">
                                  <p:stCondLst>
                                    <p:cond delay="0"/>
                                  </p:stCondLst>
                                  <p:childTnLst>
                                    <p:set>
                                      <p:cBhvr>
                                        <p:cTn id="26" dur="1" fill="hold">
                                          <p:stCondLst>
                                            <p:cond delay="0"/>
                                          </p:stCondLst>
                                        </p:cTn>
                                        <p:tgtEl>
                                          <p:spTgt spid="6">
                                            <p:txEl>
                                              <p:pRg st="4" end="4"/>
                                            </p:txEl>
                                          </p:spTgt>
                                        </p:tgtEl>
                                        <p:attrNameLst>
                                          <p:attrName>style.visibility</p:attrName>
                                        </p:attrNameLst>
                                      </p:cBhvr>
                                      <p:to>
                                        <p:strVal val="visible"/>
                                      </p:to>
                                    </p:set>
                                    <p:animEffect transition="in" filter="barn(inVertical)">
                                      <p:cBhvr>
                                        <p:cTn id="27" dur="500"/>
                                        <p:tgtEl>
                                          <p:spTgt spid="6">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标题 4"/>
          <p:cNvSpPr>
            <a:spLocks noGrp="1"/>
          </p:cNvSpPr>
          <p:nvPr>
            <p:ph type="title"/>
          </p:nvPr>
        </p:nvSpPr>
        <p:spPr>
          <a:xfrm>
            <a:off x="0" y="0"/>
            <a:ext cx="7708776" cy="692696"/>
          </a:xfrm>
        </p:spPr>
        <p:txBody>
          <a:bodyPr>
            <a:normAutofit/>
          </a:bodyPr>
          <a:lstStyle/>
          <a:p>
            <a:r>
              <a:rPr lang="zh-CN" altLang="en-US" sz="3200" dirty="0" smtClean="0">
                <a:solidFill>
                  <a:srgbClr val="C00000"/>
                </a:solidFill>
                <a:latin typeface="隶书" pitchFamily="49" charset="-122"/>
                <a:ea typeface="隶书" pitchFamily="49" charset="-122"/>
              </a:rPr>
              <a:t>四、复杂系统对学习科学的意义</a:t>
            </a:r>
            <a:endParaRPr lang="zh-CN" altLang="en-US" sz="3200" dirty="0">
              <a:solidFill>
                <a:srgbClr val="C00000"/>
              </a:solidFill>
              <a:latin typeface="隶书" pitchFamily="49" charset="-122"/>
              <a:ea typeface="隶书" pitchFamily="49" charset="-122"/>
            </a:endParaRPr>
          </a:p>
        </p:txBody>
      </p:sp>
      <p:sp>
        <p:nvSpPr>
          <p:cNvPr id="6" name="内容占位符 5"/>
          <p:cNvSpPr>
            <a:spLocks noGrp="1"/>
          </p:cNvSpPr>
          <p:nvPr>
            <p:ph sz="quarter" idx="1"/>
          </p:nvPr>
        </p:nvSpPr>
        <p:spPr>
          <a:xfrm>
            <a:off x="107504" y="620688"/>
            <a:ext cx="8435280" cy="6120680"/>
          </a:xfrm>
        </p:spPr>
        <p:txBody>
          <a:bodyPr>
            <a:noAutofit/>
          </a:bodyPr>
          <a:lstStyle/>
          <a:p>
            <a:pPr marL="571500" indent="-571500">
              <a:lnSpc>
                <a:spcPct val="145000"/>
              </a:lnSpc>
              <a:buFont typeface="Wingdings" pitchFamily="2" charset="2"/>
              <a:buChar char="Ø"/>
            </a:pPr>
            <a:r>
              <a:rPr lang="en-US" sz="2000" dirty="0" smtClean="0">
                <a:latin typeface="Times New Roman" pitchFamily="18" charset="0"/>
                <a:cs typeface="Times New Roman" pitchFamily="18" charset="0"/>
              </a:rPr>
              <a:t>The conceptual frameworks and principles of complex systems raise many important theoretical and methodological issues for the learning sciences. </a:t>
            </a:r>
            <a:r>
              <a:rPr lang="zh-CN" altLang="en-US" sz="2000" dirty="0" smtClean="0">
                <a:latin typeface="Times New Roman" pitchFamily="18" charset="0"/>
                <a:cs typeface="Times New Roman" pitchFamily="18" charset="0"/>
              </a:rPr>
              <a:t>（复杂系统的概念框架和原则为学习科学提出许多重要的理论和方法问题。）</a:t>
            </a:r>
            <a:endParaRPr lang="en-US" altLang="zh-CN" sz="2000" dirty="0" smtClean="0">
              <a:latin typeface="Times New Roman" pitchFamily="18" charset="0"/>
              <a:cs typeface="Times New Roman" pitchFamily="18" charset="0"/>
            </a:endParaRPr>
          </a:p>
          <a:p>
            <a:pPr marL="571500" indent="-571500">
              <a:lnSpc>
                <a:spcPct val="145000"/>
              </a:lnSpc>
              <a:buFont typeface="Wingdings" pitchFamily="2" charset="2"/>
              <a:buChar char="Ø"/>
            </a:pPr>
            <a:r>
              <a:rPr lang="en-US" sz="2000" dirty="0" smtClean="0">
                <a:latin typeface="Times New Roman" pitchFamily="18" charset="0"/>
                <a:cs typeface="Times New Roman" pitchFamily="18" charset="0"/>
              </a:rPr>
              <a:t>Complex systems perspectives can enhance learning sciences theory through the computational modeling of systems of learning and education. </a:t>
            </a:r>
            <a:r>
              <a:rPr lang="zh-CN" altLang="en-US" sz="2000" dirty="0" smtClean="0">
                <a:latin typeface="Times New Roman" pitchFamily="18" charset="0"/>
                <a:cs typeface="Times New Roman" pitchFamily="18" charset="0"/>
              </a:rPr>
              <a:t>（复杂系统观能通过学习和教育系统的计算机建模促进学习科学理论。）</a:t>
            </a:r>
            <a:endParaRPr lang="en-US" altLang="zh-CN" sz="2000" dirty="0" smtClean="0">
              <a:latin typeface="Times New Roman" pitchFamily="18" charset="0"/>
              <a:cs typeface="Times New Roman" pitchFamily="18" charset="0"/>
            </a:endParaRPr>
          </a:p>
          <a:p>
            <a:pPr marL="571500" indent="-571500">
              <a:lnSpc>
                <a:spcPct val="145000"/>
              </a:lnSpc>
              <a:buFont typeface="Wingdings" pitchFamily="2" charset="2"/>
              <a:buChar char="Ø"/>
            </a:pPr>
            <a:r>
              <a:rPr lang="en-US" sz="2000" dirty="0" smtClean="0">
                <a:latin typeface="Times New Roman" pitchFamily="18" charset="0"/>
                <a:cs typeface="Times New Roman" pitchFamily="18" charset="0"/>
              </a:rPr>
              <a:t>Overall, there appears to be great potential for computational modeling to enhance learning sciences research at other micro and macro levels of cognitive and educational systems. </a:t>
            </a:r>
            <a:r>
              <a:rPr lang="zh-CN" altLang="en-US" sz="2000" dirty="0" smtClean="0">
                <a:latin typeface="Times New Roman" pitchFamily="18" charset="0"/>
                <a:cs typeface="Times New Roman" pitchFamily="18" charset="0"/>
              </a:rPr>
              <a:t>（总体上看，计算机建模有很大可能在认知和教育系统的宏观和微观层面促进学习科学。）</a:t>
            </a:r>
            <a:r>
              <a:rPr lang="en-US" sz="2000" dirty="0" smtClean="0">
                <a:latin typeface="Times New Roman" pitchFamily="18" charset="0"/>
                <a:cs typeface="Times New Roman" pitchFamily="18" charset="0"/>
              </a:rPr>
              <a: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6" presetClass="entr" presetSubtype="21" fill="hold" grpId="0" nodeType="clickEffect">
                                  <p:stCondLst>
                                    <p:cond delay="0"/>
                                  </p:stCondLst>
                                  <p:childTnLst>
                                    <p:set>
                                      <p:cBhvr>
                                        <p:cTn id="12" dur="1" fill="hold">
                                          <p:stCondLst>
                                            <p:cond delay="0"/>
                                          </p:stCondLst>
                                        </p:cTn>
                                        <p:tgtEl>
                                          <p:spTgt spid="6">
                                            <p:txEl>
                                              <p:pRg st="0" end="0"/>
                                            </p:txEl>
                                          </p:spTgt>
                                        </p:tgtEl>
                                        <p:attrNameLst>
                                          <p:attrName>style.visibility</p:attrName>
                                        </p:attrNameLst>
                                      </p:cBhvr>
                                      <p:to>
                                        <p:strVal val="visible"/>
                                      </p:to>
                                    </p:set>
                                    <p:animEffect transition="in" filter="barn(inVertical)">
                                      <p:cBhvr>
                                        <p:cTn id="13" dur="500"/>
                                        <p:tgtEl>
                                          <p:spTgt spid="6">
                                            <p:txEl>
                                              <p:pRg st="0" end="0"/>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6" presetClass="entr" presetSubtype="21" fill="hold" grpId="0" nodeType="clickEffect">
                                  <p:stCondLst>
                                    <p:cond delay="0"/>
                                  </p:stCondLst>
                                  <p:childTnLst>
                                    <p:set>
                                      <p:cBhvr>
                                        <p:cTn id="17" dur="1" fill="hold">
                                          <p:stCondLst>
                                            <p:cond delay="0"/>
                                          </p:stCondLst>
                                        </p:cTn>
                                        <p:tgtEl>
                                          <p:spTgt spid="6">
                                            <p:txEl>
                                              <p:pRg st="1" end="1"/>
                                            </p:txEl>
                                          </p:spTgt>
                                        </p:tgtEl>
                                        <p:attrNameLst>
                                          <p:attrName>style.visibility</p:attrName>
                                        </p:attrNameLst>
                                      </p:cBhvr>
                                      <p:to>
                                        <p:strVal val="visible"/>
                                      </p:to>
                                    </p:set>
                                    <p:animEffect transition="in" filter="barn(inVertical)">
                                      <p:cBhvr>
                                        <p:cTn id="18" dur="500"/>
                                        <p:tgtEl>
                                          <p:spTgt spid="6">
                                            <p:txEl>
                                              <p:pRg st="1" end="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6" presetClass="entr" presetSubtype="21" fill="hold" grpId="0" nodeType="clickEffect">
                                  <p:stCondLst>
                                    <p:cond delay="0"/>
                                  </p:stCondLst>
                                  <p:childTnLst>
                                    <p:set>
                                      <p:cBhvr>
                                        <p:cTn id="22" dur="1" fill="hold">
                                          <p:stCondLst>
                                            <p:cond delay="0"/>
                                          </p:stCondLst>
                                        </p:cTn>
                                        <p:tgtEl>
                                          <p:spTgt spid="6">
                                            <p:txEl>
                                              <p:pRg st="2" end="2"/>
                                            </p:txEl>
                                          </p:spTgt>
                                        </p:tgtEl>
                                        <p:attrNameLst>
                                          <p:attrName>style.visibility</p:attrName>
                                        </p:attrNameLst>
                                      </p:cBhvr>
                                      <p:to>
                                        <p:strVal val="visible"/>
                                      </p:to>
                                    </p:set>
                                    <p:animEffect transition="in" filter="barn(inVertical)">
                                      <p:cBhvr>
                                        <p:cTn id="23" dur="500"/>
                                        <p:tgtEl>
                                          <p:spTgt spid="6">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标题 4"/>
          <p:cNvSpPr>
            <a:spLocks noGrp="1"/>
          </p:cNvSpPr>
          <p:nvPr>
            <p:ph type="title"/>
          </p:nvPr>
        </p:nvSpPr>
        <p:spPr>
          <a:xfrm>
            <a:off x="0" y="-243408"/>
            <a:ext cx="7924800" cy="864096"/>
          </a:xfrm>
        </p:spPr>
        <p:txBody>
          <a:bodyPr>
            <a:normAutofit/>
          </a:bodyPr>
          <a:lstStyle/>
          <a:p>
            <a:r>
              <a:rPr lang="zh-CN" altLang="en-US" sz="3200" dirty="0" smtClean="0">
                <a:solidFill>
                  <a:srgbClr val="C00000"/>
                </a:solidFill>
                <a:latin typeface="隶书" pitchFamily="49" charset="-122"/>
                <a:ea typeface="隶书" pitchFamily="49" charset="-122"/>
              </a:rPr>
              <a:t>五、结论</a:t>
            </a:r>
            <a:endParaRPr lang="zh-CN" altLang="en-US" sz="3200" dirty="0">
              <a:solidFill>
                <a:srgbClr val="C00000"/>
              </a:solidFill>
              <a:latin typeface="隶书" pitchFamily="49" charset="-122"/>
              <a:ea typeface="隶书" pitchFamily="49" charset="-122"/>
            </a:endParaRPr>
          </a:p>
        </p:txBody>
      </p:sp>
      <p:sp>
        <p:nvSpPr>
          <p:cNvPr id="6" name="内容占位符 5"/>
          <p:cNvSpPr>
            <a:spLocks noGrp="1"/>
          </p:cNvSpPr>
          <p:nvPr>
            <p:ph sz="quarter" idx="1"/>
          </p:nvPr>
        </p:nvSpPr>
        <p:spPr>
          <a:xfrm>
            <a:off x="107504" y="548680"/>
            <a:ext cx="8579296" cy="5523525"/>
          </a:xfrm>
        </p:spPr>
        <p:txBody>
          <a:bodyPr>
            <a:noAutofit/>
          </a:bodyPr>
          <a:lstStyle/>
          <a:p>
            <a:pPr marL="571500" indent="-571500">
              <a:lnSpc>
                <a:spcPct val="145000"/>
              </a:lnSpc>
              <a:buFont typeface="Wingdings" pitchFamily="2" charset="2"/>
              <a:buChar char="Ø"/>
            </a:pPr>
            <a:r>
              <a:rPr lang="en-US" sz="2000" dirty="0" smtClean="0">
                <a:latin typeface="Times New Roman" pitchFamily="18" charset="0"/>
                <a:ea typeface="仿宋" panose="02010609060101010101" pitchFamily="49" charset="-122"/>
                <a:cs typeface="Times New Roman" pitchFamily="18" charset="0"/>
              </a:rPr>
              <a:t>This chapter has provided an overview of issues, research, and reflections on the potential need for primary and secondary students to learn about complex systems in the physical and social sciences. </a:t>
            </a:r>
            <a:r>
              <a:rPr lang="zh-CN" altLang="en-US" sz="2000" dirty="0" smtClean="0">
                <a:latin typeface="Times New Roman" pitchFamily="18" charset="0"/>
                <a:ea typeface="仿宋" panose="02010609060101010101" pitchFamily="49" charset="-122"/>
                <a:cs typeface="Times New Roman" pitchFamily="18" charset="0"/>
              </a:rPr>
              <a:t>（这章对中小学学生在自然和社会科学领域学习复杂系统的必要性提供了问题、研究和反思的概观。）</a:t>
            </a:r>
            <a:endParaRPr lang="en-US" altLang="zh-CN" sz="2000" dirty="0" smtClean="0">
              <a:latin typeface="Times New Roman" pitchFamily="18" charset="0"/>
              <a:ea typeface="仿宋" panose="02010609060101010101" pitchFamily="49" charset="-122"/>
              <a:cs typeface="Times New Roman" pitchFamily="18" charset="0"/>
            </a:endParaRPr>
          </a:p>
          <a:p>
            <a:pPr marL="571500" indent="-571500">
              <a:lnSpc>
                <a:spcPct val="145000"/>
              </a:lnSpc>
              <a:buFont typeface="Wingdings" pitchFamily="2" charset="2"/>
              <a:buChar char="Ø"/>
            </a:pPr>
            <a:r>
              <a:rPr lang="en-US" sz="2000" dirty="0" smtClean="0">
                <a:latin typeface="Times New Roman" pitchFamily="18" charset="0"/>
                <a:ea typeface="仿宋" panose="02010609060101010101" pitchFamily="49" charset="-122"/>
                <a:cs typeface="Times New Roman" pitchFamily="18" charset="0"/>
              </a:rPr>
              <a:t>These concepts of science learning: patterns, similarity, and diversity; cause and effect; scale, proportion, and quantity; systems and system models; energy and matter; structure and function; and stability and change relate to complex systems, which presents an opportunity to infuse scientific understandings about complex systems into primary and secondary curricula. </a:t>
            </a:r>
            <a:r>
              <a:rPr lang="zh-CN" altLang="en-US" sz="2000" dirty="0" smtClean="0">
                <a:latin typeface="Times New Roman" pitchFamily="18" charset="0"/>
                <a:ea typeface="仿宋" panose="02010609060101010101" pitchFamily="49" charset="-122"/>
                <a:cs typeface="Times New Roman" pitchFamily="18" charset="0"/>
              </a:rPr>
              <a:t>（诸如结构、相似性与多样性；因果关系；规模、比例与数量；系统与系统建模；能量与物质；结构与功能；稳定与变化这些科学学习概念都和复杂系统有关，为复杂系统的科学理解融入中小学课程提供了机会。）</a:t>
            </a:r>
            <a:r>
              <a:rPr lang="en-US" sz="2000" dirty="0" smtClean="0">
                <a:latin typeface="Times New Roman" pitchFamily="18" charset="0"/>
                <a:ea typeface="仿宋" panose="02010609060101010101" pitchFamily="49" charset="-122"/>
                <a:cs typeface="Times New Roman" pitchFamily="18" charset="0"/>
              </a:rPr>
              <a:t/>
            </a:r>
            <a:br>
              <a:rPr lang="en-US" sz="2000" dirty="0" smtClean="0">
                <a:latin typeface="Times New Roman" pitchFamily="18" charset="0"/>
                <a:ea typeface="仿宋" panose="02010609060101010101" pitchFamily="49" charset="-122"/>
                <a:cs typeface="Times New Roman" pitchFamily="18" charset="0"/>
              </a:rPr>
            </a:br>
            <a:r>
              <a:rPr lang="en-US" sz="2000" dirty="0" smtClean="0">
                <a:latin typeface="Times New Roman" pitchFamily="18" charset="0"/>
                <a:ea typeface="仿宋" panose="02010609060101010101" pitchFamily="49" charset="-122"/>
                <a:cs typeface="Times New Roman" pitchFamily="18" charset="0"/>
              </a:rPr>
              <a:t> </a:t>
            </a:r>
            <a:r>
              <a:rPr lang="en-US" sz="2000" dirty="0" smtClean="0">
                <a:latin typeface="Times New Roman" panose="02020603050405020304" pitchFamily="18" charset="0"/>
                <a:ea typeface="仿宋" panose="02010609060101010101" pitchFamily="49" charset="-122"/>
              </a:rPr>
              <a:t/>
            </a:r>
            <a:br>
              <a:rPr lang="en-US" sz="2000" dirty="0" smtClean="0">
                <a:latin typeface="Times New Roman" panose="02020603050405020304" pitchFamily="18" charset="0"/>
                <a:ea typeface="仿宋" panose="02010609060101010101" pitchFamily="49" charset="-122"/>
              </a:rPr>
            </a:br>
            <a:endParaRPr lang="en-US" sz="2000" dirty="0" smtClean="0">
              <a:latin typeface="Times New Roman" pitchFamily="18" charset="0"/>
              <a:ea typeface="仿宋" panose="02010609060101010101" pitchFamily="49" charset="-122"/>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凸显">
  <a:themeElements>
    <a:clrScheme name="凸显">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凸显">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凸显">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1324</TotalTime>
  <Words>894</Words>
  <Application>Microsoft Office PowerPoint</Application>
  <PresentationFormat>全屏显示(4:3)</PresentationFormat>
  <Paragraphs>47</Paragraphs>
  <Slides>9</Slides>
  <Notes>0</Notes>
  <HiddenSlides>0</HiddenSlides>
  <MMClips>0</MMClips>
  <ScaleCrop>false</ScaleCrop>
  <HeadingPairs>
    <vt:vector size="4" baseType="variant">
      <vt:variant>
        <vt:lpstr>主题</vt:lpstr>
      </vt:variant>
      <vt:variant>
        <vt:i4>1</vt:i4>
      </vt:variant>
      <vt:variant>
        <vt:lpstr>幻灯片标题</vt:lpstr>
      </vt:variant>
      <vt:variant>
        <vt:i4>9</vt:i4>
      </vt:variant>
    </vt:vector>
  </HeadingPairs>
  <TitlesOfParts>
    <vt:vector size="10" baseType="lpstr">
      <vt:lpstr>凸显</vt:lpstr>
      <vt:lpstr>  Section 17 Complex Systems and the Learning Sciences   by Uri Wilensky and Michael J. Jacobson   复杂系统与学习科学 </vt:lpstr>
      <vt:lpstr>幻灯片 2</vt:lpstr>
      <vt:lpstr>一、 什么是复杂系统</vt:lpstr>
      <vt:lpstr>二、 教育中的复杂系统</vt:lpstr>
      <vt:lpstr>三、 复杂系统与学习</vt:lpstr>
      <vt:lpstr>三、 复杂系统与学习</vt:lpstr>
      <vt:lpstr>三、 复杂系统与学习</vt:lpstr>
      <vt:lpstr>四、复杂系统对学习科学的意义</vt:lpstr>
      <vt:lpstr>五、结论</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Chapter 14 Project-Based Learning 基于项目的学习  </dc:title>
  <dc:creator>dell</dc:creator>
  <cp:lastModifiedBy>dell</cp:lastModifiedBy>
  <cp:revision>270</cp:revision>
  <dcterms:created xsi:type="dcterms:W3CDTF">2016-09-10T06:02:18Z</dcterms:created>
  <dcterms:modified xsi:type="dcterms:W3CDTF">2016-10-02T00:15:06Z</dcterms:modified>
</cp:coreProperties>
</file>